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sldIdLst>
    <p:sldId id="256" r:id="rId2"/>
    <p:sldId id="341" r:id="rId3"/>
    <p:sldId id="335" r:id="rId4"/>
    <p:sldId id="336" r:id="rId5"/>
    <p:sldId id="337" r:id="rId6"/>
    <p:sldId id="340" r:id="rId7"/>
    <p:sldId id="338" r:id="rId8"/>
    <p:sldId id="458" r:id="rId9"/>
    <p:sldId id="379" r:id="rId10"/>
    <p:sldId id="365" r:id="rId11"/>
    <p:sldId id="393" r:id="rId12"/>
    <p:sldId id="395" r:id="rId13"/>
    <p:sldId id="394" r:id="rId14"/>
    <p:sldId id="404" r:id="rId15"/>
    <p:sldId id="412" r:id="rId16"/>
    <p:sldId id="480" r:id="rId17"/>
    <p:sldId id="383" r:id="rId18"/>
    <p:sldId id="368" r:id="rId19"/>
    <p:sldId id="405" r:id="rId20"/>
    <p:sldId id="466" r:id="rId21"/>
    <p:sldId id="406" r:id="rId22"/>
    <p:sldId id="468" r:id="rId23"/>
    <p:sldId id="467" r:id="rId24"/>
    <p:sldId id="469" r:id="rId25"/>
    <p:sldId id="475" r:id="rId26"/>
    <p:sldId id="410" r:id="rId27"/>
    <p:sldId id="472" r:id="rId28"/>
    <p:sldId id="384" r:id="rId29"/>
    <p:sldId id="473" r:id="rId30"/>
    <p:sldId id="474" r:id="rId31"/>
    <p:sldId id="471" r:id="rId32"/>
    <p:sldId id="482" r:id="rId33"/>
    <p:sldId id="367" r:id="rId34"/>
    <p:sldId id="476" r:id="rId35"/>
    <p:sldId id="478" r:id="rId36"/>
    <p:sldId id="481" r:id="rId37"/>
    <p:sldId id="385" r:id="rId38"/>
    <p:sldId id="479" r:id="rId39"/>
    <p:sldId id="310" r:id="rId40"/>
    <p:sldId id="491" r:id="rId41"/>
    <p:sldId id="421" r:id="rId42"/>
    <p:sldId id="490" r:id="rId43"/>
    <p:sldId id="420" r:id="rId44"/>
    <p:sldId id="413" r:id="rId45"/>
    <p:sldId id="436" r:id="rId46"/>
    <p:sldId id="415" r:id="rId47"/>
    <p:sldId id="417" r:id="rId48"/>
    <p:sldId id="418" r:id="rId49"/>
    <p:sldId id="419" r:id="rId50"/>
    <p:sldId id="435" r:id="rId51"/>
    <p:sldId id="434" r:id="rId52"/>
    <p:sldId id="460" r:id="rId53"/>
    <p:sldId id="403" r:id="rId54"/>
    <p:sldId id="396" r:id="rId55"/>
    <p:sldId id="397" r:id="rId56"/>
    <p:sldId id="398" r:id="rId57"/>
    <p:sldId id="399" r:id="rId58"/>
    <p:sldId id="400" r:id="rId59"/>
    <p:sldId id="401" r:id="rId60"/>
    <p:sldId id="459" r:id="rId61"/>
    <p:sldId id="402" r:id="rId62"/>
    <p:sldId id="483" r:id="rId63"/>
    <p:sldId id="411" r:id="rId64"/>
    <p:sldId id="342" r:id="rId65"/>
    <p:sldId id="343" r:id="rId66"/>
    <p:sldId id="344" r:id="rId67"/>
    <p:sldId id="351" r:id="rId68"/>
    <p:sldId id="484" r:id="rId69"/>
    <p:sldId id="430" r:id="rId70"/>
    <p:sldId id="431" r:id="rId71"/>
    <p:sldId id="485" r:id="rId72"/>
    <p:sldId id="437" r:id="rId73"/>
    <p:sldId id="438" r:id="rId74"/>
    <p:sldId id="439" r:id="rId75"/>
    <p:sldId id="440" r:id="rId76"/>
    <p:sldId id="441" r:id="rId77"/>
    <p:sldId id="442" r:id="rId78"/>
    <p:sldId id="443" r:id="rId79"/>
    <p:sldId id="444" r:id="rId80"/>
    <p:sldId id="445" r:id="rId81"/>
    <p:sldId id="446" r:id="rId82"/>
    <p:sldId id="346" r:id="rId83"/>
    <p:sldId id="345" r:id="rId84"/>
    <p:sldId id="347" r:id="rId85"/>
    <p:sldId id="357" r:id="rId86"/>
    <p:sldId id="352" r:id="rId87"/>
    <p:sldId id="353" r:id="rId88"/>
    <p:sldId id="354" r:id="rId89"/>
    <p:sldId id="422" r:id="rId90"/>
    <p:sldId id="423" r:id="rId91"/>
    <p:sldId id="424" r:id="rId92"/>
    <p:sldId id="427" r:id="rId93"/>
    <p:sldId id="425" r:id="rId94"/>
    <p:sldId id="426" r:id="rId95"/>
    <p:sldId id="448" r:id="rId96"/>
    <p:sldId id="461" r:id="rId97"/>
    <p:sldId id="462" r:id="rId98"/>
    <p:sldId id="463" r:id="rId99"/>
    <p:sldId id="464" r:id="rId100"/>
    <p:sldId id="465" r:id="rId101"/>
    <p:sldId id="433" r:id="rId102"/>
    <p:sldId id="428" r:id="rId103"/>
    <p:sldId id="454" r:id="rId104"/>
    <p:sldId id="449" r:id="rId105"/>
    <p:sldId id="450" r:id="rId106"/>
    <p:sldId id="451" r:id="rId107"/>
    <p:sldId id="455" r:id="rId108"/>
    <p:sldId id="456" r:id="rId109"/>
    <p:sldId id="457" r:id="rId110"/>
    <p:sldId id="487" r:id="rId111"/>
    <p:sldId id="488" r:id="rId112"/>
    <p:sldId id="489" r:id="rId113"/>
    <p:sldId id="486" r:id="rId1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CFF"/>
    <a:srgbClr val="FF99FF"/>
    <a:srgbClr val="FF66FF"/>
    <a:srgbClr val="FF00FF"/>
    <a:srgbClr val="CC00CC"/>
    <a:srgbClr val="6666FF"/>
    <a:srgbClr val="3333CC"/>
    <a:srgbClr val="99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46" autoAdjust="0"/>
    <p:restoredTop sz="90172" autoAdjust="0"/>
  </p:normalViewPr>
  <p:slideViewPr>
    <p:cSldViewPr>
      <p:cViewPr>
        <p:scale>
          <a:sx n="70" d="100"/>
          <a:sy n="70" d="100"/>
        </p:scale>
        <p:origin x="-1056" y="-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7728C-6E97-44DC-B8D0-A4C75089F45A}" type="datetimeFigureOut">
              <a:rPr lang="zh-CN" altLang="en-US" smtClean="0"/>
              <a:pPr/>
              <a:t>2011-4-17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4141A-3ABD-47FB-996C-277506D0A4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042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C7411-6E8F-43FE-A8A2-4F78417E5640}" type="slidenum">
              <a:rPr lang="zh-CN" altLang="en-US" smtClean="0"/>
              <a:pPr/>
              <a:t>91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7BDFA-D0C6-440F-800A-910B5C9C4F9D}" type="slidenum">
              <a:rPr lang="zh-CN" altLang="en-US" smtClean="0"/>
              <a:pPr/>
              <a:t>109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2011-4-17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2011-4-17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2011-4-17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2011-4-17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2011-4-17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2011-4-17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2011-4-17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2011-4-17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2011-4-17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2011-4-17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2011-4-17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2011-4-17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://web.brandsoftheworld.com/brands/0004/9734/Python.eps" TargetMode="External"/><Relationship Id="rId7" Type="http://schemas.openxmlformats.org/officeDocument/2006/relationships/hyperlink" Target="http://www.rebol.com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jpe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8" name="Picture 6" descr="香烟大图 点击还原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43570" cy="3556017"/>
          </a:xfrm>
          <a:prstGeom prst="rect">
            <a:avLst/>
          </a:prstGeom>
          <a:noFill/>
        </p:spPr>
      </p:pic>
      <p:pic>
        <p:nvPicPr>
          <p:cNvPr id="74760" name="Picture 8" descr="http://big5.wallcoo.com/photograph/coffee/images/%5Bwallcoo%5D_coffee_Photo_073872.jpg"/>
          <p:cNvPicPr>
            <a:picLocks noChangeAspect="1" noChangeArrowheads="1"/>
          </p:cNvPicPr>
          <p:nvPr/>
        </p:nvPicPr>
        <p:blipFill>
          <a:blip r:embed="rId3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0628" y="0"/>
            <a:ext cx="4143372" cy="4286269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4000496" y="0"/>
            <a:ext cx="1071570" cy="92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 rot="20916458">
            <a:off x="978590" y="3624540"/>
            <a:ext cx="4242490" cy="928694"/>
          </a:xfrm>
        </p:spPr>
        <p:txBody>
          <a:bodyPr>
            <a:normAutofit fontScale="92500"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不瞌睡的简报</a:t>
            </a:r>
            <a:r>
              <a:rPr lang="zh-TW" altLang="en-US" dirty="0" smtClean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設計模式</a:t>
            </a:r>
            <a:endParaRPr lang="zh-CN" altLang="en-US" dirty="0">
              <a:solidFill>
                <a:srgbClr val="00B05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副标题 2"/>
          <p:cNvSpPr txBox="1">
            <a:spLocks/>
          </p:cNvSpPr>
          <p:nvPr/>
        </p:nvSpPr>
        <p:spPr>
          <a:xfrm rot="19810222">
            <a:off x="2528869" y="4427646"/>
            <a:ext cx="3656017" cy="807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TW" altLang="en-US" sz="2800" dirty="0" smtClean="0">
                <a:solidFill>
                  <a:schemeClr val="tx1">
                    <a:tint val="75000"/>
                  </a:schemeClr>
                </a:solidFill>
                <a:latin typeface="黑体" pitchFamily="2" charset="-122"/>
                <a:ea typeface="黑体" pitchFamily="2" charset="-122"/>
              </a:rPr>
              <a:t>支付宝</a:t>
            </a:r>
            <a:r>
              <a:rPr lang="en-US" altLang="zh-TW" sz="2800" dirty="0" smtClean="0">
                <a:solidFill>
                  <a:schemeClr val="tx1">
                    <a:tint val="75000"/>
                  </a:schemeClr>
                </a:solidFill>
                <a:latin typeface="黑体" pitchFamily="2" charset="-122"/>
                <a:ea typeface="黑体" pitchFamily="2" charset="-122"/>
              </a:rPr>
              <a:t>/</a:t>
            </a:r>
            <a:r>
              <a:rPr lang="zh-TW" altLang="en-US" sz="2800" dirty="0" smtClean="0">
                <a:solidFill>
                  <a:schemeClr val="tx1">
                    <a:tint val="75000"/>
                  </a:schemeClr>
                </a:solidFill>
                <a:latin typeface="黑体" pitchFamily="2" charset="-122"/>
                <a:ea typeface="黑体" pitchFamily="2" charset="-122"/>
              </a:rPr>
              <a:t>技术部</a:t>
            </a:r>
            <a:endParaRPr lang="en-US" altLang="zh-TW" sz="2800" dirty="0" smtClean="0">
              <a:solidFill>
                <a:schemeClr val="tx1">
                  <a:tint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 rot="1739591">
            <a:off x="3625861" y="621078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尼古丁</a:t>
            </a:r>
            <a:endParaRPr lang="zh-CN" altLang="en-US" sz="4400" dirty="0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 rot="372467">
            <a:off x="2949564" y="2043201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咖啡因</a:t>
            </a:r>
            <a:endParaRPr lang="en-US" altLang="zh-TW" sz="4400" dirty="0" smtClean="0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 rot="770642">
            <a:off x="4454151" y="1470994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+</a:t>
            </a:r>
            <a:endParaRPr lang="zh-CN" altLang="en-US" sz="4400" dirty="0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" name="副标题 2"/>
          <p:cNvSpPr txBox="1">
            <a:spLocks/>
          </p:cNvSpPr>
          <p:nvPr/>
        </p:nvSpPr>
        <p:spPr>
          <a:xfrm rot="18432393">
            <a:off x="4637807" y="4644340"/>
            <a:ext cx="2017752" cy="807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TW" altLang="en-US" sz="2800" dirty="0" smtClean="0">
                <a:solidFill>
                  <a:schemeClr val="tx1">
                    <a:tint val="75000"/>
                  </a:schemeClr>
                </a:solidFill>
                <a:latin typeface="黑体" pitchFamily="2" charset="-122"/>
                <a:ea typeface="黑体" pitchFamily="2" charset="-122"/>
              </a:rPr>
              <a:t>蔡学镛</a:t>
            </a:r>
            <a:endParaRPr lang="en-US" altLang="zh-TW" sz="2800" dirty="0" smtClean="0">
              <a:solidFill>
                <a:schemeClr val="tx1">
                  <a:tint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488668"/>
            <a:ext cx="97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ver. 1.01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8786" name="Picture 2" descr="http://pic.nipic.com/2007-12-04/20071248534592_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6000760" y="857232"/>
            <a:ext cx="2928958" cy="171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1. 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n-cs"/>
              </a:rPr>
              <a:t>材料</a:t>
            </a:r>
            <a:endParaRPr kumimoji="0" lang="en-US" altLang="zh-TW" sz="4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571604" y="1500174"/>
            <a:ext cx="642942" cy="38576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折角形 5"/>
          <p:cNvSpPr/>
          <p:nvPr/>
        </p:nvSpPr>
        <p:spPr>
          <a:xfrm>
            <a:off x="3643306" y="1500174"/>
            <a:ext cx="1000132" cy="3857652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JSR-223</a:t>
            </a:r>
          </a:p>
          <a:p>
            <a:pPr algn="ctr"/>
            <a:r>
              <a:rPr lang="zh-TW" altLang="en-US" sz="2000" dirty="0" smtClean="0">
                <a:latin typeface="+mj-lt"/>
                <a:ea typeface="黑体" pitchFamily="2" charset="-122"/>
              </a:rPr>
              <a:t>脚本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786050" y="2428868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3071802" y="2571744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2786050" y="3000372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786050" y="3571876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214546" y="3714752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27" idx="6"/>
          </p:cNvCxnSpPr>
          <p:nvPr/>
        </p:nvCxnSpPr>
        <p:spPr>
          <a:xfrm rot="10800000">
            <a:off x="3071802" y="3714752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2786050" y="4143380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2214546" y="4286256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30" idx="6"/>
          </p:cNvCxnSpPr>
          <p:nvPr/>
        </p:nvCxnSpPr>
        <p:spPr>
          <a:xfrm rot="10800000">
            <a:off x="3071802" y="4286256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786050" y="4714884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2214546" y="4857760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33" idx="6"/>
          </p:cNvCxnSpPr>
          <p:nvPr/>
        </p:nvCxnSpPr>
        <p:spPr>
          <a:xfrm rot="10800000">
            <a:off x="3071802" y="4857760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2786050" y="1857364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3071802" y="2000240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071802" y="3143248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rot="10800000">
            <a:off x="2214546" y="1998651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10800000">
            <a:off x="2214546" y="2570155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rot="10800000">
            <a:off x="2214546" y="3141659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折角形 23"/>
          <p:cNvSpPr/>
          <p:nvPr/>
        </p:nvSpPr>
        <p:spPr>
          <a:xfrm>
            <a:off x="6643702" y="1500174"/>
            <a:ext cx="1000132" cy="1500198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Domain1</a:t>
            </a:r>
          </a:p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DSL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4643438" y="2214554"/>
            <a:ext cx="571504" cy="1588"/>
          </a:xfrm>
          <a:prstGeom prst="straightConnector1">
            <a:avLst/>
          </a:prstGeom>
          <a:ln w="38100">
            <a:solidFill>
              <a:srgbClr val="FF5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5214942" y="1500174"/>
            <a:ext cx="857256" cy="150019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Code</a:t>
            </a:r>
          </a:p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Gen</a:t>
            </a:r>
          </a:p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1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6072198" y="2214554"/>
            <a:ext cx="571504" cy="1588"/>
          </a:xfrm>
          <a:prstGeom prst="straightConnector1">
            <a:avLst/>
          </a:prstGeom>
          <a:ln w="38100">
            <a:solidFill>
              <a:srgbClr val="FF5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折角形 53"/>
          <p:cNvSpPr/>
          <p:nvPr/>
        </p:nvSpPr>
        <p:spPr>
          <a:xfrm>
            <a:off x="6643702" y="3857628"/>
            <a:ext cx="1000132" cy="1500198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Domain1</a:t>
            </a:r>
          </a:p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DSL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cxnSp>
        <p:nvCxnSpPr>
          <p:cNvPr id="55" name="直接箭头连接符 54"/>
          <p:cNvCxnSpPr/>
          <p:nvPr/>
        </p:nvCxnSpPr>
        <p:spPr>
          <a:xfrm>
            <a:off x="4643438" y="4572008"/>
            <a:ext cx="571504" cy="1588"/>
          </a:xfrm>
          <a:prstGeom prst="straightConnector1">
            <a:avLst/>
          </a:prstGeom>
          <a:ln w="38100">
            <a:solidFill>
              <a:srgbClr val="FF5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5214942" y="3857628"/>
            <a:ext cx="857256" cy="150019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Code</a:t>
            </a:r>
          </a:p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Gen </a:t>
            </a:r>
          </a:p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2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>
            <a:off x="6072198" y="4572008"/>
            <a:ext cx="571504" cy="1588"/>
          </a:xfrm>
          <a:prstGeom prst="straightConnector1">
            <a:avLst/>
          </a:prstGeom>
          <a:ln w="38100">
            <a:solidFill>
              <a:srgbClr val="FF5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6643702" y="500042"/>
            <a:ext cx="1000132" cy="7143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Editor 1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6643702" y="5715016"/>
            <a:ext cx="1000132" cy="7143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Editor 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ICON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范例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1802" y="357166"/>
            <a:ext cx="2693558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400" dirty="0" smtClean="0"/>
              <a:t>When to Use REBOL</a:t>
            </a:r>
          </a:p>
        </p:txBody>
      </p:sp>
      <p:pic>
        <p:nvPicPr>
          <p:cNvPr id="39938" name="Picture 2" descr="http://www.dipersiodesign.com/careers%20digital%20imaging%20specialists_files/icon%20green%20spi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2876" y="0"/>
            <a:ext cx="3571875" cy="4514850"/>
          </a:xfrm>
          <a:prstGeom prst="rect">
            <a:avLst/>
          </a:prstGeom>
          <a:noFill/>
        </p:spPr>
      </p:pic>
      <p:pic>
        <p:nvPicPr>
          <p:cNvPr id="39940" name="Picture 4" descr="http://www.artistsvalley.com/images/icons/Network%20Security%20Icons/Web%20Internet%20Spider/256x256/Web%20Internet%20Spid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3854239"/>
            <a:ext cx="2289405" cy="2289405"/>
          </a:xfrm>
          <a:prstGeom prst="rect">
            <a:avLst/>
          </a:prstGeom>
          <a:noFill/>
        </p:spPr>
      </p:pic>
      <p:pic>
        <p:nvPicPr>
          <p:cNvPr id="39942" name="Picture 6" descr="http://p6.p.pixnet.net/albums/userpics/6/1/301761/1182014965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8992" y="4139991"/>
            <a:ext cx="2286016" cy="2029217"/>
          </a:xfrm>
          <a:prstGeom prst="rect">
            <a:avLst/>
          </a:prstGeom>
          <a:noFill/>
        </p:spPr>
      </p:pic>
      <p:pic>
        <p:nvPicPr>
          <p:cNvPr id="39944" name="Picture 8" descr="http://www.clker.com/cliparts/9/f/1/2/1194984767166001706red_lips_01.svg.hi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4678" y="1357298"/>
            <a:ext cx="2467858" cy="135732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071538" y="2928934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Spider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85852" y="6068817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Mobile</a:t>
            </a:r>
          </a:p>
          <a:p>
            <a:pPr algn="ctr"/>
            <a:r>
              <a:rPr lang="en-US" altLang="zh-CN" dirty="0" smtClean="0"/>
              <a:t>Agent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00496" y="6140255"/>
            <a:ext cx="1216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Instance</a:t>
            </a:r>
          </a:p>
          <a:p>
            <a:pPr algn="ctr"/>
            <a:r>
              <a:rPr lang="en-US" altLang="zh-CN" dirty="0" smtClean="0"/>
              <a:t>Messenger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00496" y="292893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Dialect</a:t>
            </a:r>
            <a:endParaRPr lang="zh-CN" altLang="en-US" dirty="0"/>
          </a:p>
        </p:txBody>
      </p:sp>
      <p:pic>
        <p:nvPicPr>
          <p:cNvPr id="39947" name="Picture 11" descr="http://www.theoriginof.com/images/typewriter/typewriter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12" y="500042"/>
            <a:ext cx="2286016" cy="2274586"/>
          </a:xfrm>
          <a:prstGeom prst="rect">
            <a:avLst/>
          </a:prstGeom>
          <a:noFill/>
        </p:spPr>
      </p:pic>
      <p:pic>
        <p:nvPicPr>
          <p:cNvPr id="39949" name="Picture 13" descr="http://www.ipmc.cnrs.fr/~duprat/neurophysiology/images/brain2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9388" y="4170241"/>
            <a:ext cx="2428892" cy="197226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7000892" y="6072206"/>
            <a:ext cx="1268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Artificial</a:t>
            </a:r>
          </a:p>
          <a:p>
            <a:pPr algn="ctr"/>
            <a:r>
              <a:rPr lang="en-US" altLang="zh-CN" dirty="0" smtClean="0"/>
              <a:t>Intelligence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48789" y="2857496"/>
            <a:ext cx="1178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Text</a:t>
            </a:r>
          </a:p>
          <a:p>
            <a:pPr algn="ctr"/>
            <a:r>
              <a:rPr lang="en-US" altLang="zh-CN" dirty="0" smtClean="0"/>
              <a:t>Processing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步骤范例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71736" y="857232"/>
            <a:ext cx="5643602" cy="14773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Hello {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altLang="zh-CN" dirty="0" err="1" smtClean="0"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: Array[String]) = {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dirty="0" err="1" smtClean="0">
                <a:latin typeface="Courier New" pitchFamily="49" charset="0"/>
                <a:cs typeface="Courier New" pitchFamily="49" charset="0"/>
              </a:rPr>
              <a:t>println</a:t>
            </a:r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("Hello Scala!")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en-US" altLang="zh-CN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71736" y="3143248"/>
            <a:ext cx="5643602" cy="646331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C:\MySource&gt;</a:t>
            </a:r>
            <a:r>
              <a:rPr lang="en-US" altLang="zh-CN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scalac</a:t>
            </a:r>
            <a:r>
              <a:rPr lang="en-US" altLang="zh-CN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Hello.scala</a:t>
            </a:r>
            <a:endParaRPr lang="en-US" altLang="zh-CN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altLang="zh-CN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 descr="http://www.tips4pc.com/images/floppy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728" y="785794"/>
            <a:ext cx="959100" cy="1000131"/>
          </a:xfrm>
          <a:prstGeom prst="rect">
            <a:avLst/>
          </a:prstGeom>
          <a:noFill/>
        </p:spPr>
      </p:pic>
      <p:sp>
        <p:nvSpPr>
          <p:cNvPr id="9" name="下箭头 8"/>
          <p:cNvSpPr/>
          <p:nvPr/>
        </p:nvSpPr>
        <p:spPr>
          <a:xfrm>
            <a:off x="1714480" y="1285859"/>
            <a:ext cx="357190" cy="35719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571736" y="5000636"/>
            <a:ext cx="5643602" cy="646331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C:\MySource&gt;</a:t>
            </a:r>
            <a:r>
              <a:rPr lang="en-US" altLang="zh-CN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scala</a:t>
            </a:r>
            <a:r>
              <a:rPr lang="en-US" altLang="zh-CN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–cp . Hello</a:t>
            </a:r>
          </a:p>
          <a:p>
            <a:r>
              <a:rPr lang="en-US" altLang="zh-CN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Hello Scala!</a:t>
            </a:r>
            <a:endParaRPr lang="zh-CN" altLang="en-US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4414" y="1857364"/>
            <a:ext cx="13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Type &amp; Save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57290" y="3916924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Compile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71604" y="5845750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Run</a:t>
            </a:r>
            <a:endParaRPr lang="zh-CN" altLang="en-US" dirty="0"/>
          </a:p>
        </p:txBody>
      </p:sp>
      <p:pic>
        <p:nvPicPr>
          <p:cNvPr id="1030" name="Picture 6" descr="http://www.traxxas.com/products/electric/5805/details/gear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7290" y="4917056"/>
            <a:ext cx="1071570" cy="1023691"/>
          </a:xfrm>
          <a:prstGeom prst="rect">
            <a:avLst/>
          </a:prstGeom>
          <a:noFill/>
        </p:spPr>
      </p:pic>
      <p:pic>
        <p:nvPicPr>
          <p:cNvPr id="1032" name="Picture 8" descr="http://undressedandunpicked.files.wordpress.com/2009/02/recycle_tbnh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7290" y="3000372"/>
            <a:ext cx="928662" cy="928662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642910" y="85723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 smtClean="0">
                <a:ln/>
                <a:solidFill>
                  <a:schemeClr val="accent3"/>
                </a:solidFill>
                <a:effectLst/>
              </a:rPr>
              <a:t>1</a:t>
            </a:r>
            <a:endParaRPr lang="zh-CN" alt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2910" y="300037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 smtClean="0">
                <a:ln/>
                <a:solidFill>
                  <a:schemeClr val="accent3"/>
                </a:solidFill>
                <a:effectLst/>
              </a:rPr>
              <a:t>2</a:t>
            </a:r>
            <a:endParaRPr lang="zh-CN" alt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2910" y="500600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 smtClean="0">
                <a:ln/>
                <a:solidFill>
                  <a:schemeClr val="accent3"/>
                </a:solidFill>
                <a:effectLst/>
              </a:rPr>
              <a:t>3</a:t>
            </a:r>
            <a:endParaRPr lang="zh-CN" alt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500166" y="2928934"/>
            <a:ext cx="1357322" cy="10715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Scala</a:t>
            </a:r>
          </a:p>
          <a:p>
            <a:pPr algn="ctr"/>
            <a:r>
              <a:rPr lang="en-US" altLang="zh-CN" sz="2000" dirty="0" smtClean="0"/>
              <a:t>Code</a:t>
            </a:r>
            <a:endParaRPr lang="zh-CN" altLang="en-US" sz="2000" dirty="0"/>
          </a:p>
        </p:txBody>
      </p:sp>
      <p:sp>
        <p:nvSpPr>
          <p:cNvPr id="5" name="圆角矩形 4"/>
          <p:cNvSpPr/>
          <p:nvPr/>
        </p:nvSpPr>
        <p:spPr>
          <a:xfrm>
            <a:off x="3571868" y="1571612"/>
            <a:ext cx="1357322" cy="10715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Scala</a:t>
            </a:r>
          </a:p>
          <a:p>
            <a:pPr algn="ctr"/>
            <a:r>
              <a:rPr lang="en-US" altLang="zh-CN" sz="2000" dirty="0" smtClean="0"/>
              <a:t>Compiler</a:t>
            </a:r>
          </a:p>
          <a:p>
            <a:pPr algn="ctr"/>
            <a:r>
              <a:rPr lang="en-US" altLang="zh-CN" sz="2000" dirty="0" smtClean="0"/>
              <a:t>For Java</a:t>
            </a:r>
            <a:endParaRPr lang="zh-CN" altLang="en-US" sz="2000" dirty="0"/>
          </a:p>
        </p:txBody>
      </p:sp>
      <p:sp>
        <p:nvSpPr>
          <p:cNvPr id="6" name="圆角矩形 5"/>
          <p:cNvSpPr/>
          <p:nvPr/>
        </p:nvSpPr>
        <p:spPr>
          <a:xfrm>
            <a:off x="3571868" y="4286256"/>
            <a:ext cx="1357322" cy="10715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Scala</a:t>
            </a:r>
          </a:p>
          <a:p>
            <a:pPr algn="ctr"/>
            <a:r>
              <a:rPr lang="en-US" altLang="zh-CN" sz="2000" dirty="0" smtClean="0"/>
              <a:t>Compiler</a:t>
            </a:r>
          </a:p>
          <a:p>
            <a:pPr algn="ctr"/>
            <a:r>
              <a:rPr lang="en-US" altLang="zh-CN" sz="2000" dirty="0" smtClean="0"/>
              <a:t>For .NET</a:t>
            </a:r>
            <a:endParaRPr lang="zh-CN" altLang="en-US" sz="2000" dirty="0"/>
          </a:p>
        </p:txBody>
      </p:sp>
      <p:sp>
        <p:nvSpPr>
          <p:cNvPr id="7" name="圆角右箭头 6"/>
          <p:cNvSpPr/>
          <p:nvPr/>
        </p:nvSpPr>
        <p:spPr>
          <a:xfrm>
            <a:off x="2071670" y="1857364"/>
            <a:ext cx="1357322" cy="928694"/>
          </a:xfrm>
          <a:prstGeom prst="ben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角右箭头 7"/>
          <p:cNvSpPr/>
          <p:nvPr/>
        </p:nvSpPr>
        <p:spPr>
          <a:xfrm flipV="1">
            <a:off x="2071670" y="4143380"/>
            <a:ext cx="1357322" cy="928694"/>
          </a:xfrm>
          <a:prstGeom prst="ben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00760" y="1571612"/>
            <a:ext cx="1357322" cy="10715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Java</a:t>
            </a:r>
          </a:p>
          <a:p>
            <a:pPr algn="ctr"/>
            <a:r>
              <a:rPr lang="en-US" altLang="zh-CN" sz="2000" dirty="0" err="1" smtClean="0"/>
              <a:t>Bytecode</a:t>
            </a:r>
            <a:endParaRPr lang="zh-CN" altLang="en-US" sz="2000" dirty="0"/>
          </a:p>
        </p:txBody>
      </p:sp>
      <p:sp>
        <p:nvSpPr>
          <p:cNvPr id="10" name="圆角矩形 9"/>
          <p:cNvSpPr/>
          <p:nvPr/>
        </p:nvSpPr>
        <p:spPr>
          <a:xfrm>
            <a:off x="6000760" y="4286256"/>
            <a:ext cx="1357322" cy="10715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MSIL</a:t>
            </a:r>
            <a:endParaRPr lang="zh-CN" altLang="en-US" sz="2000" dirty="0"/>
          </a:p>
        </p:txBody>
      </p:sp>
      <p:sp>
        <p:nvSpPr>
          <p:cNvPr id="11" name="右箭头 10"/>
          <p:cNvSpPr/>
          <p:nvPr/>
        </p:nvSpPr>
        <p:spPr>
          <a:xfrm>
            <a:off x="5143504" y="1857364"/>
            <a:ext cx="714380" cy="50006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5143504" y="4572008"/>
            <a:ext cx="714380" cy="50006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071538" y="2786058"/>
            <a:ext cx="1643074" cy="10715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“Scripting”</a:t>
            </a:r>
          </a:p>
          <a:p>
            <a:pPr algn="ctr"/>
            <a:r>
              <a:rPr lang="en-US" altLang="zh-CN" sz="2000" dirty="0" smtClean="0"/>
              <a:t>Scala</a:t>
            </a:r>
            <a:endParaRPr lang="zh-CN" altLang="en-US" sz="2000" dirty="0"/>
          </a:p>
        </p:txBody>
      </p:sp>
      <p:sp>
        <p:nvSpPr>
          <p:cNvPr id="5" name="圆角矩形 4"/>
          <p:cNvSpPr/>
          <p:nvPr/>
        </p:nvSpPr>
        <p:spPr>
          <a:xfrm>
            <a:off x="1071538" y="4714884"/>
            <a:ext cx="1643074" cy="10715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Interactive</a:t>
            </a:r>
          </a:p>
          <a:p>
            <a:pPr algn="ctr"/>
            <a:r>
              <a:rPr lang="en-US" altLang="zh-CN" sz="2000" dirty="0" smtClean="0"/>
              <a:t>Scala</a:t>
            </a:r>
            <a:endParaRPr lang="zh-CN" altLang="en-US" sz="2000" dirty="0"/>
          </a:p>
        </p:txBody>
      </p:sp>
      <p:sp>
        <p:nvSpPr>
          <p:cNvPr id="6" name="圆角矩形 5"/>
          <p:cNvSpPr/>
          <p:nvPr/>
        </p:nvSpPr>
        <p:spPr>
          <a:xfrm>
            <a:off x="1071538" y="857232"/>
            <a:ext cx="1643074" cy="107157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Compiling</a:t>
            </a:r>
          </a:p>
          <a:p>
            <a:pPr algn="ctr"/>
            <a:r>
              <a:rPr lang="en-US" altLang="zh-CN" sz="2000" dirty="0" smtClean="0"/>
              <a:t>Scala</a:t>
            </a:r>
            <a:endParaRPr lang="zh-CN" altLang="en-US" sz="2000" dirty="0"/>
          </a:p>
        </p:txBody>
      </p:sp>
      <p:sp>
        <p:nvSpPr>
          <p:cNvPr id="9" name="圆角矩形 8"/>
          <p:cNvSpPr/>
          <p:nvPr/>
        </p:nvSpPr>
        <p:spPr>
          <a:xfrm>
            <a:off x="3286116" y="4929198"/>
            <a:ext cx="1143008" cy="5715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Read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4714876" y="4929198"/>
            <a:ext cx="1143008" cy="5715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Evaluate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6143636" y="4929198"/>
            <a:ext cx="1143008" cy="5715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Print</a:t>
            </a:r>
            <a:endParaRPr lang="zh-CN" altLang="en-US" dirty="0"/>
          </a:p>
        </p:txBody>
      </p:sp>
      <p:cxnSp>
        <p:nvCxnSpPr>
          <p:cNvPr id="17" name="直接箭头连接符 16"/>
          <p:cNvCxnSpPr>
            <a:stCxn id="9" idx="3"/>
            <a:endCxn id="10" idx="1"/>
          </p:cNvCxnSpPr>
          <p:nvPr/>
        </p:nvCxnSpPr>
        <p:spPr>
          <a:xfrm>
            <a:off x="4429124" y="5214950"/>
            <a:ext cx="285752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857884" y="5214950"/>
            <a:ext cx="285752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7286644" y="5214950"/>
            <a:ext cx="285752" cy="1588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3286116" y="3000372"/>
            <a:ext cx="1143008" cy="5715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Compile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4714876" y="3000372"/>
            <a:ext cx="1143008" cy="5715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Run</a:t>
            </a:r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429124" y="3286124"/>
            <a:ext cx="285752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3286116" y="1142984"/>
            <a:ext cx="1143008" cy="5715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Compile</a:t>
            </a:r>
            <a:endParaRPr lang="zh-CN" altLang="en-US" dirty="0"/>
          </a:p>
        </p:txBody>
      </p:sp>
      <p:cxnSp>
        <p:nvCxnSpPr>
          <p:cNvPr id="25" name="直接连接符 24"/>
          <p:cNvCxnSpPr/>
          <p:nvPr/>
        </p:nvCxnSpPr>
        <p:spPr>
          <a:xfrm rot="5400000" flipH="1" flipV="1">
            <a:off x="7215206" y="4857760"/>
            <a:ext cx="71438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10800000">
            <a:off x="3857620" y="4500570"/>
            <a:ext cx="37147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rot="5400000">
            <a:off x="3642512" y="4714884"/>
            <a:ext cx="428628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6380" y="414338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Loop</a:t>
            </a:r>
            <a:endParaRPr lang="zh-CN" altLang="en-US" dirty="0"/>
          </a:p>
        </p:txBody>
      </p:sp>
      <p:sp>
        <p:nvSpPr>
          <p:cNvPr id="31" name="右箭头 30"/>
          <p:cNvSpPr/>
          <p:nvPr/>
        </p:nvSpPr>
        <p:spPr>
          <a:xfrm>
            <a:off x="2786050" y="1285860"/>
            <a:ext cx="500066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786050" y="3214686"/>
            <a:ext cx="500066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/>
        </p:nvSpPr>
        <p:spPr>
          <a:xfrm>
            <a:off x="2786050" y="5143512"/>
            <a:ext cx="500066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架构图范例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1643042" y="1000108"/>
            <a:ext cx="5857916" cy="442915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2357422" y="1643050"/>
            <a:ext cx="4429156" cy="3000396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7929586" y="2714620"/>
            <a:ext cx="928694" cy="92869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/>
          </a:p>
        </p:txBody>
      </p:sp>
      <p:sp>
        <p:nvSpPr>
          <p:cNvPr id="62" name="圆角矩形 61"/>
          <p:cNvSpPr/>
          <p:nvPr/>
        </p:nvSpPr>
        <p:spPr>
          <a:xfrm>
            <a:off x="1785918" y="1928802"/>
            <a:ext cx="428628" cy="242889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/>
              <a:t>消息隔离层</a:t>
            </a:r>
            <a:endParaRPr lang="zh-CN" altLang="en-US" sz="2000" b="1" dirty="0"/>
          </a:p>
        </p:txBody>
      </p:sp>
      <p:sp>
        <p:nvSpPr>
          <p:cNvPr id="17" name="圆角矩形 16"/>
          <p:cNvSpPr/>
          <p:nvPr/>
        </p:nvSpPr>
        <p:spPr>
          <a:xfrm>
            <a:off x="2786050" y="1928802"/>
            <a:ext cx="3571900" cy="242889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bg1"/>
                </a:solidFill>
              </a:rPr>
              <a:t>后督核心系统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5720" y="1928802"/>
            <a:ext cx="928694" cy="92869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/>
              <a:t>消息中心</a:t>
            </a:r>
            <a:endParaRPr lang="zh-CN" altLang="en-US" sz="2000" b="1" dirty="0"/>
          </a:p>
        </p:txBody>
      </p:sp>
      <p:sp>
        <p:nvSpPr>
          <p:cNvPr id="19" name="圆角矩形 18"/>
          <p:cNvSpPr/>
          <p:nvPr/>
        </p:nvSpPr>
        <p:spPr>
          <a:xfrm>
            <a:off x="2786050" y="4786322"/>
            <a:ext cx="3571900" cy="4286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bg1"/>
                </a:solidFill>
              </a:rPr>
              <a:t>数据库隔离层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圆柱形 20"/>
          <p:cNvSpPr/>
          <p:nvPr/>
        </p:nvSpPr>
        <p:spPr>
          <a:xfrm>
            <a:off x="2786050" y="5643554"/>
            <a:ext cx="1000132" cy="1000132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Alipay</a:t>
            </a:r>
          </a:p>
          <a:p>
            <a:pPr algn="ctr"/>
            <a:r>
              <a:rPr lang="en-US" altLang="zh-CN" dirty="0" smtClean="0"/>
              <a:t>DBs</a:t>
            </a:r>
            <a:endParaRPr lang="zh-CN" altLang="en-US" dirty="0"/>
          </a:p>
        </p:txBody>
      </p:sp>
      <p:sp>
        <p:nvSpPr>
          <p:cNvPr id="24" name="圆柱形 23"/>
          <p:cNvSpPr/>
          <p:nvPr/>
        </p:nvSpPr>
        <p:spPr>
          <a:xfrm>
            <a:off x="5357818" y="5643578"/>
            <a:ext cx="1000132" cy="1000132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Alipay</a:t>
            </a:r>
          </a:p>
          <a:p>
            <a:pPr algn="ctr"/>
            <a:r>
              <a:rPr lang="en-US" altLang="zh-CN" dirty="0" smtClean="0"/>
              <a:t>DBs</a:t>
            </a:r>
            <a:endParaRPr lang="zh-CN" altLang="en-US" dirty="0"/>
          </a:p>
        </p:txBody>
      </p:sp>
      <p:sp>
        <p:nvSpPr>
          <p:cNvPr id="25" name="圆角矩形 24"/>
          <p:cNvSpPr/>
          <p:nvPr/>
        </p:nvSpPr>
        <p:spPr>
          <a:xfrm>
            <a:off x="2786050" y="1071546"/>
            <a:ext cx="3571900" cy="4286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bg1"/>
                </a:solidFill>
              </a:rPr>
              <a:t>后督查询 </a:t>
            </a:r>
            <a:r>
              <a:rPr lang="en-US" altLang="zh-TW" sz="2000" b="1" dirty="0" smtClean="0">
                <a:solidFill>
                  <a:schemeClr val="bg1"/>
                </a:solidFill>
              </a:rPr>
              <a:t>/ </a:t>
            </a:r>
            <a:r>
              <a:rPr lang="zh-TW" altLang="en-US" sz="2000" b="1" dirty="0" smtClean="0">
                <a:solidFill>
                  <a:schemeClr val="bg1"/>
                </a:solidFill>
              </a:rPr>
              <a:t>调用接口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929454" y="1928802"/>
            <a:ext cx="428628" cy="242889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bg1"/>
                </a:solidFill>
              </a:rPr>
              <a:t>后</a:t>
            </a:r>
            <a:endParaRPr lang="en-US" altLang="zh-TW" sz="2000" b="1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000" b="1" dirty="0" smtClean="0">
                <a:solidFill>
                  <a:schemeClr val="bg1"/>
                </a:solidFill>
              </a:rPr>
              <a:t>督</a:t>
            </a:r>
            <a:endParaRPr lang="en-US" altLang="zh-TW" sz="2000" b="1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000" b="1" dirty="0" smtClean="0">
                <a:solidFill>
                  <a:schemeClr val="bg1"/>
                </a:solidFill>
              </a:rPr>
              <a:t>管</a:t>
            </a:r>
            <a:endParaRPr lang="en-US" altLang="zh-TW" sz="2000" b="1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000" b="1" dirty="0" smtClean="0">
                <a:solidFill>
                  <a:schemeClr val="bg1"/>
                </a:solidFill>
              </a:rPr>
              <a:t>理</a:t>
            </a:r>
            <a:endParaRPr lang="en-US" altLang="zh-TW" sz="2000" b="1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000" b="1" dirty="0" smtClean="0">
                <a:solidFill>
                  <a:schemeClr val="bg1"/>
                </a:solidFill>
              </a:rPr>
              <a:t>平</a:t>
            </a:r>
            <a:endParaRPr lang="en-US" altLang="zh-TW" sz="2000" b="1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000" b="1" dirty="0" smtClean="0">
                <a:solidFill>
                  <a:schemeClr val="bg1"/>
                </a:solidFill>
              </a:rPr>
              <a:t>台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1214414" y="3786190"/>
            <a:ext cx="571504" cy="28575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上下箭头 34"/>
          <p:cNvSpPr/>
          <p:nvPr/>
        </p:nvSpPr>
        <p:spPr>
          <a:xfrm>
            <a:off x="3143240" y="5214950"/>
            <a:ext cx="285752" cy="428628"/>
          </a:xfrm>
          <a:prstGeom prst="up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上下箭头 36"/>
          <p:cNvSpPr/>
          <p:nvPr/>
        </p:nvSpPr>
        <p:spPr>
          <a:xfrm>
            <a:off x="5715008" y="5214950"/>
            <a:ext cx="285752" cy="428628"/>
          </a:xfrm>
          <a:prstGeom prst="up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上下箭头 38"/>
          <p:cNvSpPr/>
          <p:nvPr/>
        </p:nvSpPr>
        <p:spPr>
          <a:xfrm>
            <a:off x="4429124" y="1500174"/>
            <a:ext cx="285752" cy="428628"/>
          </a:xfrm>
          <a:prstGeom prst="up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2786050" y="214290"/>
            <a:ext cx="3571900" cy="42862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bg1"/>
                </a:solidFill>
              </a:rPr>
              <a:t>外部系统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4" name="上下箭头 53"/>
          <p:cNvSpPr/>
          <p:nvPr/>
        </p:nvSpPr>
        <p:spPr>
          <a:xfrm>
            <a:off x="4429124" y="4357694"/>
            <a:ext cx="285752" cy="428628"/>
          </a:xfrm>
          <a:prstGeom prst="up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上下箭头 40"/>
          <p:cNvSpPr/>
          <p:nvPr/>
        </p:nvSpPr>
        <p:spPr>
          <a:xfrm>
            <a:off x="4429124" y="642918"/>
            <a:ext cx="285752" cy="428628"/>
          </a:xfrm>
          <a:prstGeom prst="up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63" name="圆角矩形 62"/>
          <p:cNvSpPr/>
          <p:nvPr/>
        </p:nvSpPr>
        <p:spPr>
          <a:xfrm>
            <a:off x="285720" y="3429000"/>
            <a:ext cx="928694" cy="92869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/>
              <a:t>日志系统</a:t>
            </a:r>
            <a:endParaRPr lang="zh-CN" altLang="en-US" sz="2000" b="1" dirty="0"/>
          </a:p>
        </p:txBody>
      </p:sp>
      <p:sp>
        <p:nvSpPr>
          <p:cNvPr id="28" name="左右箭头 27"/>
          <p:cNvSpPr/>
          <p:nvPr/>
        </p:nvSpPr>
        <p:spPr>
          <a:xfrm>
            <a:off x="6357950" y="3000372"/>
            <a:ext cx="571504" cy="285752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左右箭头 28"/>
          <p:cNvSpPr/>
          <p:nvPr/>
        </p:nvSpPr>
        <p:spPr>
          <a:xfrm>
            <a:off x="2214546" y="3000372"/>
            <a:ext cx="571504" cy="285752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左右箭头 29"/>
          <p:cNvSpPr/>
          <p:nvPr/>
        </p:nvSpPr>
        <p:spPr>
          <a:xfrm>
            <a:off x="1214414" y="2285992"/>
            <a:ext cx="571504" cy="285752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http://www.iconarchive.com/icons/artua/dragon-soft/User-256x256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8148" y="2857496"/>
            <a:ext cx="1143008" cy="1143008"/>
          </a:xfrm>
          <a:prstGeom prst="rect">
            <a:avLst/>
          </a:prstGeom>
          <a:noFill/>
        </p:spPr>
      </p:pic>
      <p:sp>
        <p:nvSpPr>
          <p:cNvPr id="31" name="左右箭头 30"/>
          <p:cNvSpPr/>
          <p:nvPr/>
        </p:nvSpPr>
        <p:spPr>
          <a:xfrm>
            <a:off x="7358082" y="3000372"/>
            <a:ext cx="571504" cy="285752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http://www.iconarchive.com/icons/celldrifter/muku-style/Folder-Gear-256x256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7818" y="3429000"/>
            <a:ext cx="636567" cy="636567"/>
          </a:xfrm>
          <a:prstGeom prst="rect">
            <a:avLst/>
          </a:prstGeom>
          <a:noFill/>
        </p:spPr>
      </p:pic>
      <p:pic>
        <p:nvPicPr>
          <p:cNvPr id="1034" name="Picture 10" descr="http://www.iconarchive.com/icons/custom-icon-design/weather/lightning-128x12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3042" y="4000504"/>
            <a:ext cx="785818" cy="785818"/>
          </a:xfrm>
          <a:prstGeom prst="rect">
            <a:avLst/>
          </a:prstGeom>
          <a:noFill/>
        </p:spPr>
      </p:pic>
      <p:pic>
        <p:nvPicPr>
          <p:cNvPr id="1036" name="Picture 12" descr="http://www.epiphiny.com/images/database_icon.png"/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2198" y="4786322"/>
            <a:ext cx="642942" cy="642942"/>
          </a:xfrm>
          <a:prstGeom prst="rect">
            <a:avLst/>
          </a:prstGeom>
          <a:noFill/>
        </p:spPr>
      </p:pic>
      <p:pic>
        <p:nvPicPr>
          <p:cNvPr id="1030" name="Picture 6" descr="http://www.windows-vista-tips-and-tricks.com/image-files/vista-search-tool-icon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6143" y="678923"/>
            <a:ext cx="807097" cy="606937"/>
          </a:xfrm>
          <a:prstGeom prst="rect">
            <a:avLst/>
          </a:prstGeom>
          <a:noFill/>
        </p:spPr>
      </p:pic>
      <p:pic>
        <p:nvPicPr>
          <p:cNvPr id="1032" name="Picture 8" descr="http://freelancefolder.com/wp-content/uploads/tool-icon.jpg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1179" y="1428736"/>
            <a:ext cx="785531" cy="7823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1214414" y="714356"/>
            <a:ext cx="6715172" cy="53578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786446" y="1428736"/>
            <a:ext cx="1857388" cy="42862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643306" y="1428736"/>
            <a:ext cx="1857388" cy="42862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500166" y="2857496"/>
            <a:ext cx="1857388" cy="28575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31189" y="785794"/>
            <a:ext cx="2040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后督核心系统</a:t>
            </a:r>
            <a:endParaRPr lang="zh-CN" altLang="en-US" sz="2400" b="1" dirty="0">
              <a:solidFill>
                <a:schemeClr val="bg1"/>
              </a:solidFill>
              <a:latin typeface="华文仿宋" pitchFamily="2" charset="-122"/>
              <a:ea typeface="华文仿宋" pitchFamily="2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785918" y="3143248"/>
            <a:ext cx="1285884" cy="100013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发派</a:t>
            </a:r>
            <a:endParaRPr lang="en-US" altLang="zh-TW" sz="24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引擎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929058" y="3143248"/>
            <a:ext cx="1285884" cy="100013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分析</a:t>
            </a:r>
            <a:endParaRPr lang="en-US" altLang="zh-TW" sz="24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引擎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" name="流程图: 磁盘 14"/>
          <p:cNvSpPr/>
          <p:nvPr/>
        </p:nvSpPr>
        <p:spPr>
          <a:xfrm>
            <a:off x="3929058" y="1714488"/>
            <a:ext cx="1285884" cy="1143008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缓存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072198" y="3143248"/>
            <a:ext cx="1285884" cy="100013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应变</a:t>
            </a:r>
            <a:endParaRPr lang="en-US" altLang="zh-TW" sz="24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引擎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12" name="直接箭头连接符 11"/>
          <p:cNvCxnSpPr>
            <a:stCxn id="11" idx="3"/>
            <a:endCxn id="14" idx="1"/>
          </p:cNvCxnSpPr>
          <p:nvPr/>
        </p:nvCxnSpPr>
        <p:spPr>
          <a:xfrm>
            <a:off x="3071802" y="3643314"/>
            <a:ext cx="857256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5214942" y="3643314"/>
            <a:ext cx="857256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折角形 16"/>
          <p:cNvSpPr/>
          <p:nvPr/>
        </p:nvSpPr>
        <p:spPr>
          <a:xfrm>
            <a:off x="1785918" y="4429132"/>
            <a:ext cx="1285884" cy="1000132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JSR-223</a:t>
            </a:r>
          </a:p>
          <a:p>
            <a:pPr algn="ctr"/>
            <a:r>
              <a:rPr lang="zh-TW" altLang="en-US" sz="2000" dirty="0" smtClean="0">
                <a:latin typeface="+mj-lt"/>
                <a:ea typeface="黑体" pitchFamily="2" charset="-122"/>
              </a:rPr>
              <a:t>脚本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928662" y="3643314"/>
            <a:ext cx="857256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折角形 26"/>
          <p:cNvSpPr/>
          <p:nvPr/>
        </p:nvSpPr>
        <p:spPr>
          <a:xfrm>
            <a:off x="6072198" y="4429132"/>
            <a:ext cx="1285884" cy="1000132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JSR-223</a:t>
            </a:r>
          </a:p>
          <a:p>
            <a:pPr algn="ctr"/>
            <a:r>
              <a:rPr lang="zh-TW" altLang="en-US" sz="2000" dirty="0" smtClean="0">
                <a:latin typeface="+mj-lt"/>
                <a:ea typeface="黑体" pitchFamily="2" charset="-122"/>
              </a:rPr>
              <a:t>脚本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sp>
        <p:nvSpPr>
          <p:cNvPr id="31" name="折角形 30"/>
          <p:cNvSpPr/>
          <p:nvPr/>
        </p:nvSpPr>
        <p:spPr>
          <a:xfrm>
            <a:off x="3929058" y="4429132"/>
            <a:ext cx="1285884" cy="1000132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DSL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sp>
        <p:nvSpPr>
          <p:cNvPr id="20" name="流程图: 磁盘 19"/>
          <p:cNvSpPr/>
          <p:nvPr/>
        </p:nvSpPr>
        <p:spPr>
          <a:xfrm>
            <a:off x="6072198" y="1714488"/>
            <a:ext cx="1285884" cy="1143008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数据库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14348" y="3000372"/>
            <a:ext cx="714380" cy="5000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J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SON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143240" y="3000372"/>
            <a:ext cx="714380" cy="5000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J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SON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286380" y="3000372"/>
            <a:ext cx="714380" cy="50006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J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SON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1" name="直接箭头连接符 20"/>
          <p:cNvCxnSpPr>
            <a:endCxn id="15" idx="3"/>
          </p:cNvCxnSpPr>
          <p:nvPr/>
        </p:nvCxnSpPr>
        <p:spPr>
          <a:xfrm rot="5400000" flipH="1" flipV="1">
            <a:off x="4429918" y="2999578"/>
            <a:ext cx="284164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rot="5400000" flipH="1" flipV="1">
            <a:off x="6573852" y="2998784"/>
            <a:ext cx="284164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 descr="http://tunicca.files.wordpress.com/2009/08/target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0918" y="1"/>
            <a:ext cx="7043081" cy="5286387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4572008"/>
            <a:ext cx="408626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目标听众正确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42876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从上述众多范例中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/>
            </a:r>
            <a:br>
              <a:rPr lang="en-US" altLang="zh-TW" dirty="0" smtClean="0">
                <a:latin typeface="黑体" pitchFamily="2" charset="-122"/>
                <a:ea typeface="黑体" pitchFamily="2" charset="-122"/>
              </a:rPr>
            </a:b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学到什么？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「尼古丁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+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咖啡因」总结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(1)</a:t>
            </a:r>
            <a:br>
              <a:rPr lang="en-US" altLang="zh-TW" dirty="0" smtClean="0">
                <a:latin typeface="黑体" pitchFamily="2" charset="-122"/>
                <a:ea typeface="黑体" pitchFamily="2" charset="-122"/>
              </a:rPr>
            </a:b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简报制作过程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57364"/>
            <a:ext cx="8229600" cy="4268799"/>
          </a:xfrm>
        </p:spPr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收集材料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组织编排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美化修饰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「尼古丁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+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咖啡因」总结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(2)</a:t>
            </a:r>
            <a:br>
              <a:rPr lang="en-US" altLang="zh-TW" dirty="0" smtClean="0">
                <a:latin typeface="黑体" pitchFamily="2" charset="-122"/>
                <a:ea typeface="黑体" pitchFamily="2" charset="-122"/>
              </a:rPr>
            </a:b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关键事项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少即是多</a:t>
            </a:r>
            <a:endParaRPr lang="en-US" altLang="zh-TW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每页越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精简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越好，讯息量不要太多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总结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比大纲好（重复）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善用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图片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和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颜色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（联想）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降低闭眼指数，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互动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最有效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arm3.static.flickr.com/2330/2416100250_aa478b349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26033" cy="6994525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3137573" y="296733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Thank You</a:t>
            </a:r>
            <a:endParaRPr lang="zh-CN" altLang="en-US" sz="54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http://pic1.nipic.com/2008-09-08/200898121357339_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57620" y="371561"/>
            <a:ext cx="2071702" cy="1643074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精简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 descr="http://www.wallcoo.com/holiday/The-Christmas-Story/wallpapers/1024x768/The-Christmas-Story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-24"/>
            <a:ext cx="9144032" cy="6858024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42860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说故事</a:t>
            </a:r>
            <a:endParaRPr lang="zh-CN" alt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57686" y="357166"/>
            <a:ext cx="4371948" cy="1357322"/>
          </a:xfrm>
        </p:spPr>
        <p:txBody>
          <a:bodyPr>
            <a:normAutofit fontScale="90000"/>
          </a:bodyPr>
          <a:lstStyle/>
          <a:p>
            <a:pPr algn="r"/>
            <a:r>
              <a:rPr lang="zh-TW" altLang="en-US" b="1" dirty="0" smtClean="0">
                <a:latin typeface="黑体" pitchFamily="2" charset="-122"/>
                <a:ea typeface="黑体" pitchFamily="2" charset="-122"/>
              </a:rPr>
              <a:t>一份简报的内容</a:t>
            </a:r>
            <a:r>
              <a:rPr lang="en-US" altLang="zh-TW" b="1" dirty="0" smtClean="0">
                <a:latin typeface="黑体" pitchFamily="2" charset="-122"/>
                <a:ea typeface="黑体" pitchFamily="2" charset="-122"/>
              </a:rPr>
              <a:t/>
            </a:r>
            <a:br>
              <a:rPr lang="en-US" altLang="zh-TW" b="1" dirty="0" smtClean="0">
                <a:latin typeface="黑体" pitchFamily="2" charset="-122"/>
                <a:ea typeface="黑体" pitchFamily="2" charset="-122"/>
              </a:rPr>
            </a:br>
            <a:r>
              <a:rPr lang="zh-TW" altLang="en-US" b="1" dirty="0" smtClean="0">
                <a:latin typeface="黑体" pitchFamily="2" charset="-122"/>
                <a:ea typeface="黑体" pitchFamily="2" charset="-122"/>
              </a:rPr>
              <a:t>相当于书的一章</a:t>
            </a:r>
            <a:endParaRPr lang="zh-CN" altLang="en-US" b="1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7218" name="Picture 2" descr="http://static.commentcamarche.net/en.kioskea.net/faq/images/0-BicF17a1-powerpoint-2007-icon-s-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864256">
            <a:off x="1265064" y="765007"/>
            <a:ext cx="2438400" cy="2438400"/>
          </a:xfrm>
          <a:prstGeom prst="rect">
            <a:avLst/>
          </a:prstGeom>
          <a:noFill/>
        </p:spPr>
      </p:pic>
      <p:pic>
        <p:nvPicPr>
          <p:cNvPr id="137220" name="Picture 4" descr="http://www.psdgraphics.com/file/addressbook-icon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2198" y="2357430"/>
            <a:ext cx="2928958" cy="3000396"/>
          </a:xfrm>
          <a:prstGeom prst="rect">
            <a:avLst/>
          </a:prstGeom>
          <a:noFill/>
        </p:spPr>
      </p:pic>
      <p:pic>
        <p:nvPicPr>
          <p:cNvPr id="6" name="Picture 2" descr="http://static.commentcamarche.net/en.kioskea.net/faq/images/0-BicF17a1-powerpoint-2007-icon-s-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0829071">
            <a:off x="2240828" y="2812340"/>
            <a:ext cx="2438400" cy="2438400"/>
          </a:xfrm>
          <a:prstGeom prst="rect">
            <a:avLst/>
          </a:prstGeom>
          <a:noFill/>
        </p:spPr>
      </p:pic>
      <p:pic>
        <p:nvPicPr>
          <p:cNvPr id="7" name="Picture 2" descr="http://static.commentcamarche.net/en.kioskea.net/faq/images/0-BicF17a1-powerpoint-2007-icon-s-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6438243">
            <a:off x="307460" y="2164824"/>
            <a:ext cx="2438400" cy="2438400"/>
          </a:xfrm>
          <a:prstGeom prst="rect">
            <a:avLst/>
          </a:prstGeom>
          <a:noFill/>
        </p:spPr>
      </p:pic>
      <p:pic>
        <p:nvPicPr>
          <p:cNvPr id="8" name="Picture 2" descr="http://static.commentcamarche.net/en.kioskea.net/faq/images/0-BicF17a1-powerpoint-2007-icon-s-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4286336">
            <a:off x="753270" y="3880613"/>
            <a:ext cx="2438400" cy="2438400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5000628" y="3429000"/>
            <a:ext cx="928694" cy="714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000628" y="3786190"/>
            <a:ext cx="928694" cy="714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6134" y="357166"/>
            <a:ext cx="6086460" cy="6286544"/>
          </a:xfrm>
        </p:spPr>
        <p:txBody>
          <a:bodyPr>
            <a:noAutofit/>
          </a:bodyPr>
          <a:lstStyle/>
          <a:p>
            <a:r>
              <a:rPr lang="en-US" altLang="zh-TW" sz="512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itchFamily="66" charset="0"/>
              </a:rPr>
              <a:t>7</a:t>
            </a:r>
            <a:endParaRPr lang="zh-CN" altLang="en-US" sz="512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dwardian Script ITC" pitchFamily="66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4572008"/>
            <a:ext cx="5715040" cy="714380"/>
          </a:xfrm>
        </p:spPr>
        <p:txBody>
          <a:bodyPr/>
          <a:lstStyle/>
          <a:p>
            <a:pPr>
              <a:buNone/>
            </a:pPr>
            <a:r>
              <a:rPr lang="zh-TW" altLang="en-US" sz="4000" dirty="0" smtClean="0">
                <a:latin typeface="黑体" pitchFamily="2" charset="-122"/>
                <a:ea typeface="黑体" pitchFamily="2" charset="-122"/>
              </a:rPr>
              <a:t>人的大腦只能同時保持</a:t>
            </a:r>
            <a:endParaRPr lang="zh-CN" altLang="en-US" sz="4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91789" y="4578502"/>
            <a:ext cx="1723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 smtClean="0">
                <a:latin typeface="黑体" pitchFamily="2" charset="-122"/>
                <a:ea typeface="黑体" pitchFamily="2" charset="-122"/>
              </a:rPr>
              <a:t>條資訊</a:t>
            </a:r>
            <a:endParaRPr lang="zh-CN" altLang="en-US" sz="4000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282" y="4357694"/>
            <a:ext cx="858679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简报时间应小于           分钟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3509954" y="3643314"/>
            <a:ext cx="42053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5600" b="1" i="0" u="none" strike="noStrike" kern="1200" cap="none" spc="0" normalizeH="0" noProof="0" dirty="0" smtClean="0">
                <a:ln>
                  <a:noFill/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dwardian Script ITC" pitchFamily="66" charset="0"/>
                <a:ea typeface="黑体" pitchFamily="2" charset="-122"/>
                <a:cs typeface="+mj-cs"/>
              </a:rPr>
              <a:t>90</a:t>
            </a:r>
            <a:endParaRPr kumimoji="0" lang="zh-CN" altLang="en-US" sz="25600" b="1" i="0" u="none" strike="noStrike" kern="1200" cap="none" spc="0" normalizeH="0" noProof="0" dirty="0">
              <a:ln>
                <a:noFill/>
              </a:ln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dwardian Script ITC" pitchFamily="66" charset="0"/>
              <a:ea typeface="黑体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「材料」总结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听众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目标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正确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精简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（大多数简报应该删除</a:t>
            </a:r>
            <a:r>
              <a:rPr lang="en-US" altLang="zh-TW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50%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以上的内容）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提高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说故事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的能力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注意力集中时间限制 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= </a:t>
            </a:r>
            <a:r>
              <a:rPr lang="en-US" altLang="zh-TW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90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分钟</a:t>
            </a:r>
            <a:endParaRPr lang="en-US" altLang="zh-TW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大脑资讯限制 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= </a:t>
            </a:r>
            <a:r>
              <a:rPr lang="en-US" altLang="zh-TW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7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条</a:t>
            </a:r>
            <a:endParaRPr lang="en-US" altLang="zh-TW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一份简报内容量约为书的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一章</a:t>
            </a:r>
            <a:endParaRPr lang="en-US" altLang="zh-TW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http://pic.nipic.com/2008-05-28/200852872559672_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143004" y="-1143028"/>
            <a:ext cx="6858024" cy="9144032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4942" y="785802"/>
            <a:ext cx="3857652" cy="1143000"/>
          </a:xfrm>
        </p:spPr>
        <p:txBody>
          <a:bodyPr>
            <a:norm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2. </a:t>
            </a:r>
            <a:r>
              <a:rPr lang="zh-TW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结构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6" name="Picture 4" descr="http://www.kingstage.com.tw/Kingstage/images/CABL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2" y="0"/>
            <a:ext cx="9144032" cy="68580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1399579">
            <a:off x="828121" y="4451063"/>
            <a:ext cx="3410286" cy="2000264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结构化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/>
            </a:r>
            <a:b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</a:b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+</a:t>
            </a:r>
            <a:b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</a:b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扁平化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62" name="Picture 6" descr="http://i.zdnet.com/blogs/ppt_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857267">
            <a:off x="1806632" y="964699"/>
            <a:ext cx="962025" cy="962025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4721" y="2143124"/>
            <a:ext cx="6543692" cy="1143000"/>
          </a:xfrm>
        </p:spPr>
        <p:txBody>
          <a:bodyPr>
            <a:norm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做</a:t>
            </a:r>
            <a:r>
              <a:rPr lang="zh-TW" altLang="en-US" sz="48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投影片</a:t>
            </a:r>
            <a:r>
              <a:rPr lang="zh-TW" altLang="en-US" sz="36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就像做</a:t>
            </a:r>
            <a:r>
              <a:rPr lang="zh-TW" altLang="en-US" sz="48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生鱼片</a:t>
            </a:r>
            <a:endParaRPr lang="zh-CN" altLang="en-US" sz="48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8" name="Picture 6" descr="http://i.zdnet.com/blogs/ppt_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1406932">
            <a:off x="1082467" y="1240663"/>
            <a:ext cx="962025" cy="962025"/>
          </a:xfrm>
          <a:prstGeom prst="rect">
            <a:avLst/>
          </a:prstGeom>
          <a:noFill/>
        </p:spPr>
      </p:pic>
      <p:pic>
        <p:nvPicPr>
          <p:cNvPr id="9" name="Picture 6" descr="http://i.zdnet.com/blogs/ppt_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7742827">
            <a:off x="2003110" y="1661241"/>
            <a:ext cx="962025" cy="962025"/>
          </a:xfrm>
          <a:prstGeom prst="rect">
            <a:avLst/>
          </a:prstGeom>
          <a:noFill/>
        </p:spPr>
      </p:pic>
      <p:pic>
        <p:nvPicPr>
          <p:cNvPr id="96264" name="Picture 8" descr="http://www.namaii.com/manekineko/downloads/desktop6.bmp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6489" y="2714620"/>
            <a:ext cx="5230287" cy="39227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不要采用树状结构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098" name="Picture 2" descr="http://ifitsgotanengine.com/wp-content/uploads/2009/06/motorcycle_chain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86314" y="2714644"/>
            <a:ext cx="3429000" cy="3429000"/>
          </a:xfrm>
          <a:prstGeom prst="rect">
            <a:avLst/>
          </a:prstGeom>
          <a:noFill/>
        </p:spPr>
      </p:pic>
      <p:pic>
        <p:nvPicPr>
          <p:cNvPr id="4100" name="Picture 4" descr="http://www.iconarchive.com/icons/aha-soft/agriculture/tree-256x25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3205178"/>
            <a:ext cx="2438400" cy="2438400"/>
          </a:xfrm>
          <a:prstGeom prst="rect">
            <a:avLst/>
          </a:prstGeom>
          <a:noFill/>
        </p:spPr>
      </p:pic>
      <p:sp>
        <p:nvSpPr>
          <p:cNvPr id="6" name="乘号 5"/>
          <p:cNvSpPr/>
          <p:nvPr/>
        </p:nvSpPr>
        <p:spPr>
          <a:xfrm>
            <a:off x="1500166" y="1571612"/>
            <a:ext cx="1500198" cy="1500198"/>
          </a:xfrm>
          <a:prstGeom prst="mathMultiply">
            <a:avLst>
              <a:gd name="adj1" fmla="val 13513"/>
            </a:avLst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5429256" y="1785926"/>
            <a:ext cx="1285884" cy="1020383"/>
          </a:xfrm>
          <a:custGeom>
            <a:avLst/>
            <a:gdLst>
              <a:gd name="connsiteX0" fmla="*/ 122830 w 1105469"/>
              <a:gd name="connsiteY0" fmla="*/ 504967 h 1091821"/>
              <a:gd name="connsiteX1" fmla="*/ 423081 w 1105469"/>
              <a:gd name="connsiteY1" fmla="*/ 805218 h 1091821"/>
              <a:gd name="connsiteX2" fmla="*/ 1105469 w 1105469"/>
              <a:gd name="connsiteY2" fmla="*/ 0 h 1091821"/>
              <a:gd name="connsiteX3" fmla="*/ 409433 w 1105469"/>
              <a:gd name="connsiteY3" fmla="*/ 1091821 h 1091821"/>
              <a:gd name="connsiteX4" fmla="*/ 0 w 1105469"/>
              <a:gd name="connsiteY4" fmla="*/ 709684 h 1091821"/>
              <a:gd name="connsiteX5" fmla="*/ 122830 w 1105469"/>
              <a:gd name="connsiteY5" fmla="*/ 504967 h 109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5469" h="1091821">
                <a:moveTo>
                  <a:pt x="122830" y="504967"/>
                </a:moveTo>
                <a:lnTo>
                  <a:pt x="423081" y="805218"/>
                </a:lnTo>
                <a:lnTo>
                  <a:pt x="1105469" y="0"/>
                </a:lnTo>
                <a:lnTo>
                  <a:pt x="409433" y="1091821"/>
                </a:lnTo>
                <a:lnTo>
                  <a:pt x="0" y="709684"/>
                </a:lnTo>
                <a:lnTo>
                  <a:pt x="122830" y="504967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42859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首页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71487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大纲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2859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71487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85735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28611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14363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2859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71487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85735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28611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14363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57239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2859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71487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85735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28611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614363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428596" y="5357826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整体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总结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1857356" y="5357826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尾页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85735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破题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28611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破题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285720" y="1571612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285720" y="2784470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357158" y="3998916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357158" y="5214950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357158" y="6427808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0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0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20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2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2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2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2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  <p:bldP spid="7" grpId="0" build="allAtOnce" animBg="1"/>
      <p:bldP spid="8" grpId="0" build="allAtOnce" animBg="1"/>
      <p:bldP spid="9" grpId="0" build="allAtOnce" animBg="1"/>
      <p:bldP spid="11" grpId="0" build="allAtOnce" animBg="1"/>
      <p:bldP spid="12" grpId="0" build="allAtOnce" animBg="1"/>
      <p:bldP spid="13" grpId="0" build="allAtOnce" animBg="1"/>
      <p:bldP spid="17" grpId="0" build="allAtOnce" animBg="1"/>
      <p:bldP spid="18" grpId="0" build="allAtOnce" animBg="1"/>
      <p:bldP spid="19" grpId="0" build="allAtOnce" animBg="1"/>
      <p:bldP spid="20" grpId="0" build="allAtOnce" animBg="1"/>
      <p:bldP spid="22" grpId="0" build="allAtOnce" animBg="1"/>
      <p:bldP spid="23" grpId="0" build="allAtOnce" animBg="1"/>
      <p:bldP spid="24" grpId="0" build="allAtOnce" animBg="1"/>
      <p:bldP spid="25" grpId="0" build="allAtOnce" animBg="1"/>
      <p:bldP spid="26" grpId="0" build="allAtOnce" animBg="1"/>
      <p:bldP spid="27" grpId="0" build="allAtOnce" animBg="1"/>
      <p:bldP spid="29" grpId="0" build="allAtOnce" animBg="1"/>
      <p:bldP spid="30" grpId="0" build="allAtOnce" animBg="1"/>
      <p:bldP spid="32" grpId="0" build="allAtOnce" animBg="1"/>
      <p:bldP spid="35" grpId="0" build="allAtOnce" animBg="1"/>
      <p:bldP spid="28" grpId="0" build="allAtOnce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42859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首页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71487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大纲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2859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14363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2859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57239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2859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614363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428596" y="5357826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整体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总结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1857356" y="5357826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尾页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285720" y="1571612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285720" y="2784470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357158" y="3998916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357158" y="5214950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357158" y="6427808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42859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首页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5735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大纲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2859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85735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2859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85735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2859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85735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428596" y="5357826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整体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总结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1857356" y="5357826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尾页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285720" y="1571612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285720" y="2784470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357158" y="3998916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357158" y="5214950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357158" y="6427808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42859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首页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5735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大纲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2859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85735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428596" y="5357826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整体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总结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1857356" y="5357826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尾页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285720" y="1571612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285720" y="2784470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357158" y="3998916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357158" y="5214950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357158" y="6427808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mputer%20gu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3589338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blackboar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1905000"/>
            <a:ext cx="5410200" cy="405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733800" y="2286000"/>
            <a:ext cx="4724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TW" altLang="en-US" sz="48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讨论</a:t>
            </a:r>
            <a:r>
              <a:rPr lang="zh-TW" altLang="en-US" sz="48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：</a:t>
            </a:r>
            <a:endParaRPr lang="en-US" altLang="zh-TW" sz="4800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  <a:p>
            <a:pPr algn="ctr"/>
            <a:r>
              <a:rPr kumimoji="0" lang="zh-TW" altLang="en-US" sz="48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大纲的必要性？</a:t>
            </a:r>
            <a:endParaRPr kumimoji="0" lang="en-US" altLang="zh-TW" sz="48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5750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投影片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修辞学</a:t>
            </a:r>
            <a:r>
              <a:rPr lang="zh-TW" altLang="en-US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？</a:t>
            </a:r>
            <a:endParaRPr lang="zh-CN" altLang="en-US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428596" y="5357826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整体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总结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1857356" y="5357826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尾页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85720" y="5286388"/>
            <a:ext cx="8429684" cy="107157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42859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614363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57158" y="4071942"/>
            <a:ext cx="8429684" cy="107157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42859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57239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28596" y="2857496"/>
            <a:ext cx="8429684" cy="107157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2859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开始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14363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结束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85720" y="1643050"/>
            <a:ext cx="8429684" cy="107157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2859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首页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71487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大纲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85720" y="357166"/>
            <a:ext cx="8429684" cy="107157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71487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85735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286116" y="1714488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第一节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71487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85735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28611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143636" y="2928934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第二节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71487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85735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286116" y="4143380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第三节</a:t>
            </a:r>
            <a:endParaRPr lang="en-US" altLang="zh-TW" sz="2000" dirty="0" smtClean="0"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内容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85735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破题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286116" y="500042"/>
            <a:ext cx="1214446" cy="8572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黑体" pitchFamily="2" charset="-122"/>
                <a:ea typeface="黑体" pitchFamily="2" charset="-122"/>
              </a:rPr>
              <a:t>破题</a:t>
            </a:r>
            <a:endParaRPr lang="zh-CN" altLang="en-US" sz="2000" dirty="0"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285720" y="1571612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285720" y="2784470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357158" y="3998916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357158" y="5214950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357158" y="6427808"/>
            <a:ext cx="8501122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页面属性</a:t>
            </a:r>
            <a:endParaRPr lang="zh-CN" altLang="en-US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786050" y="2714620"/>
            <a:ext cx="3643338" cy="12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latin typeface="黑体" pitchFamily="2" charset="-122"/>
                <a:ea typeface="黑体" pitchFamily="2" charset="-122"/>
              </a:rPr>
              <a:t>名词</a:t>
            </a:r>
            <a:endParaRPr lang="zh-CN" altLang="en-US" sz="4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86050" y="2714620"/>
            <a:ext cx="3643338" cy="12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latin typeface="黑体" pitchFamily="2" charset="-122"/>
                <a:ea typeface="黑体" pitchFamily="2" charset="-122"/>
              </a:rPr>
              <a:t>动词</a:t>
            </a:r>
            <a:endParaRPr lang="zh-CN" altLang="en-US" sz="4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786050" y="2714620"/>
            <a:ext cx="3643338" cy="12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latin typeface="黑体" pitchFamily="2" charset="-122"/>
                <a:ea typeface="黑体" pitchFamily="2" charset="-122"/>
              </a:rPr>
              <a:t>连接词</a:t>
            </a:r>
            <a:endParaRPr lang="zh-CN" altLang="en-US" sz="4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786050" y="2714620"/>
            <a:ext cx="3643338" cy="12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单字</a:t>
            </a:r>
            <a:endParaRPr lang="zh-CN" altLang="en-US" sz="4400" dirty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6" grpId="0" build="allAtOnce" animBg="1"/>
      <p:bldP spid="7" grpId="0" uiExpand="1" build="allAtOnce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页面属性</a:t>
            </a:r>
            <a:endParaRPr lang="zh-CN" altLang="en-US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786050" y="2714620"/>
            <a:ext cx="3643338" cy="12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latin typeface="黑体" pitchFamily="2" charset="-122"/>
                <a:ea typeface="黑体" pitchFamily="2" charset="-122"/>
              </a:rPr>
              <a:t>重点陈述</a:t>
            </a:r>
            <a:endParaRPr lang="zh-CN" altLang="en-US" sz="4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86050" y="2714620"/>
            <a:ext cx="3643338" cy="12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latin typeface="黑体" pitchFamily="2" charset="-122"/>
                <a:ea typeface="黑体" pitchFamily="2" charset="-122"/>
              </a:rPr>
              <a:t>名言引用</a:t>
            </a:r>
            <a:endParaRPr lang="zh-CN" altLang="en-US" sz="4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786050" y="2714620"/>
            <a:ext cx="3643338" cy="12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句子</a:t>
            </a:r>
            <a:endParaRPr lang="zh-CN" altLang="en-US" sz="4400" dirty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7" grpId="0" build="allAtOnce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0418" name="Picture 2" descr="http://pic.nipic.com/2008-07-24/2008724153411331_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页面属性</a:t>
            </a:r>
            <a:endParaRPr lang="zh-CN" altLang="en-US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786050" y="2714620"/>
            <a:ext cx="3643338" cy="12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latin typeface="黑体" pitchFamily="2" charset="-122"/>
                <a:ea typeface="黑体" pitchFamily="2" charset="-122"/>
              </a:rPr>
              <a:t>比较</a:t>
            </a:r>
            <a:endParaRPr lang="zh-CN" altLang="en-US" sz="4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86050" y="2714620"/>
            <a:ext cx="3643338" cy="12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latin typeface="黑体" pitchFamily="2" charset="-122"/>
                <a:ea typeface="黑体" pitchFamily="2" charset="-122"/>
              </a:rPr>
              <a:t>步骤</a:t>
            </a:r>
            <a:endParaRPr lang="zh-CN" altLang="en-US" sz="4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786050" y="2714620"/>
            <a:ext cx="3643338" cy="12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latin typeface="黑体" pitchFamily="2" charset="-122"/>
                <a:ea typeface="黑体" pitchFamily="2" charset="-122"/>
              </a:rPr>
              <a:t>总结</a:t>
            </a:r>
            <a:endParaRPr lang="zh-CN" altLang="en-US" sz="4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786050" y="2714620"/>
            <a:ext cx="3643338" cy="12144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段落</a:t>
            </a:r>
            <a:endParaRPr lang="zh-CN" altLang="en-US" sz="4400" dirty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6" grpId="0" build="allAtOnce" animBg="1"/>
      <p:bldP spid="7" grpId="0" build="allAtOnce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页面属性比例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82056" y="5929330"/>
            <a:ext cx="1143008" cy="214314"/>
          </a:xfrm>
          <a:prstGeom prst="rect">
            <a:avLst/>
          </a:prstGeom>
          <a:solidFill>
            <a:srgbClr val="33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876104" y="5929330"/>
            <a:ext cx="1143008" cy="214314"/>
          </a:xfrm>
          <a:prstGeom prst="rect">
            <a:avLst/>
          </a:prstGeom>
          <a:solidFill>
            <a:srgbClr val="33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42976" y="5929330"/>
            <a:ext cx="1143008" cy="214314"/>
          </a:xfrm>
          <a:prstGeom prst="rect">
            <a:avLst/>
          </a:prstGeom>
          <a:solidFill>
            <a:srgbClr val="33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764461" y="5929330"/>
            <a:ext cx="1143008" cy="214314"/>
          </a:xfrm>
          <a:prstGeom prst="rect">
            <a:avLst/>
          </a:prstGeom>
          <a:solidFill>
            <a:srgbClr val="3333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82056" y="5572140"/>
            <a:ext cx="1143008" cy="214314"/>
          </a:xfrm>
          <a:prstGeom prst="rect">
            <a:avLst/>
          </a:prstGeom>
          <a:solidFill>
            <a:srgbClr val="66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982056" y="5214950"/>
            <a:ext cx="1143008" cy="214314"/>
          </a:xfrm>
          <a:prstGeom prst="rect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982056" y="4857760"/>
            <a:ext cx="1143008" cy="214314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982056" y="4500570"/>
            <a:ext cx="1143008" cy="214314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982056" y="4143380"/>
            <a:ext cx="1143008" cy="214314"/>
          </a:xfrm>
          <a:prstGeom prst="rect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982056" y="3786190"/>
            <a:ext cx="1143008" cy="214314"/>
          </a:xfrm>
          <a:prstGeom prst="rect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982056" y="3429000"/>
            <a:ext cx="1143008" cy="214314"/>
          </a:xfrm>
          <a:prstGeom prst="rect">
            <a:avLst/>
          </a:prstGeom>
          <a:solidFill>
            <a:srgbClr val="FF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876104" y="5572140"/>
            <a:ext cx="1143008" cy="214314"/>
          </a:xfrm>
          <a:prstGeom prst="rect">
            <a:avLst/>
          </a:prstGeom>
          <a:solidFill>
            <a:srgbClr val="66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876104" y="5214950"/>
            <a:ext cx="1143008" cy="214314"/>
          </a:xfrm>
          <a:prstGeom prst="rect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876104" y="4857760"/>
            <a:ext cx="1143008" cy="214314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142976" y="5572140"/>
            <a:ext cx="1143008" cy="214314"/>
          </a:xfrm>
          <a:prstGeom prst="rect">
            <a:avLst/>
          </a:prstGeom>
          <a:solidFill>
            <a:srgbClr val="66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142976" y="5214950"/>
            <a:ext cx="1143008" cy="214314"/>
          </a:xfrm>
          <a:prstGeom prst="rect">
            <a:avLst/>
          </a:prstGeom>
          <a:solidFill>
            <a:srgbClr val="99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304600" y="429839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少用段落页面</a:t>
            </a:r>
            <a:endParaRPr lang="en-US" altLang="zh-TW" sz="2800" dirty="0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71472" y="462029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慎用单字页面</a:t>
            </a:r>
            <a:endParaRPr lang="en-US" altLang="zh-TW" sz="2800" dirty="0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161988" y="536996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勿用小节页面</a:t>
            </a:r>
            <a:endParaRPr lang="en-US" altLang="zh-TW" sz="2800" dirty="0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982056" y="3071810"/>
            <a:ext cx="1143008" cy="214314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982056" y="2714620"/>
            <a:ext cx="1143008" cy="214314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339114" y="2191400"/>
            <a:ext cx="2518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多用句子页面 </a:t>
            </a:r>
            <a:endParaRPr lang="en-US" altLang="zh-TW" sz="2800" dirty="0" smtClean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 build="allAtOnce"/>
      <p:bldP spid="28" grpId="0" build="allAtOnce"/>
      <p:bldP spid="29" grpId="0" build="allAtOnce"/>
      <p:bldP spid="31" grpId="0" animBg="1"/>
      <p:bldP spid="32" grpId="0" animBg="1"/>
      <p:bldP spid="33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「结构」总结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采用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链状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（非树状）组织方式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注意每章投影片的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修辞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属性与比例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移除大纲，改用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总结</a:t>
            </a:r>
            <a:endParaRPr lang="en-US" altLang="zh-TW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9810" name="Picture 2" descr="http://cn.yimg.com/gallery/ks/200707311233154501805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57190"/>
            <a:ext cx="9144000" cy="650081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>
                <a:latin typeface="黑体" pitchFamily="2" charset="-122"/>
                <a:ea typeface="黑体" pitchFamily="2" charset="-122"/>
              </a:rPr>
              <a:t>3. </a:t>
            </a:r>
            <a:r>
              <a:rPr lang="zh-TW" altLang="en-US" sz="4800" dirty="0" smtClean="0">
                <a:latin typeface="黑体" pitchFamily="2" charset="-122"/>
                <a:ea typeface="黑体" pitchFamily="2" charset="-122"/>
              </a:rPr>
              <a:t>修饰</a:t>
            </a:r>
            <a:endParaRPr lang="zh-CN" altLang="en-US" sz="4800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 descr="http://pic.58.com/58bbs/img/09-08-11/F2009081112305392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571480"/>
            <a:ext cx="7620000" cy="5734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785926"/>
            <a:ext cx="8229600" cy="2857520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“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许多女明星在化妆前后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/>
            </a:r>
            <a:br>
              <a:rPr lang="en-US" altLang="zh-TW" dirty="0" smtClean="0">
                <a:latin typeface="黑体" pitchFamily="2" charset="-122"/>
                <a:ea typeface="黑体" pitchFamily="2" charset="-122"/>
              </a:rPr>
            </a:b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简直判若两人！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”</a:t>
            </a:r>
            <a:br>
              <a:rPr lang="en-US" altLang="zh-TW" dirty="0" smtClean="0">
                <a:latin typeface="黑体" pitchFamily="2" charset="-122"/>
                <a:ea typeface="黑体" pitchFamily="2" charset="-122"/>
              </a:rPr>
            </a:b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/>
            </a:r>
            <a:br>
              <a:rPr lang="en-US" altLang="zh-TW" dirty="0" smtClean="0">
                <a:latin typeface="黑体" pitchFamily="2" charset="-122"/>
                <a:ea typeface="黑体" pitchFamily="2" charset="-122"/>
              </a:rPr>
            </a:br>
            <a:r>
              <a:rPr lang="en-US" altLang="zh-TW" sz="3600" dirty="0" smtClean="0">
                <a:latin typeface="黑体" pitchFamily="2" charset="-122"/>
                <a:ea typeface="黑体" pitchFamily="2" charset="-122"/>
              </a:rPr>
              <a:t>- </a:t>
            </a:r>
            <a:r>
              <a:rPr lang="zh-TW" altLang="en-US" sz="3600" dirty="0" smtClean="0">
                <a:latin typeface="黑体" pitchFamily="2" charset="-122"/>
                <a:ea typeface="黑体" pitchFamily="2" charset="-122"/>
              </a:rPr>
              <a:t>台湾综艺节目主持人 </a:t>
            </a:r>
            <a:r>
              <a:rPr lang="en-US" altLang="zh-TW" sz="3600" dirty="0" smtClean="0">
                <a:latin typeface="黑体" pitchFamily="2" charset="-122"/>
                <a:ea typeface="黑体" pitchFamily="2" charset="-122"/>
              </a:rPr>
              <a:t>-</a:t>
            </a:r>
            <a:endParaRPr lang="zh-CN" altLang="en-US" sz="3600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mputer%20gu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3589338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blackboar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1905000"/>
            <a:ext cx="5410200" cy="405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733800" y="2286000"/>
            <a:ext cx="4724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zh-TW" altLang="en-US" sz="48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讨论</a:t>
            </a:r>
            <a:r>
              <a:rPr lang="zh-TW" altLang="en-US" sz="48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：</a:t>
            </a:r>
            <a:endParaRPr lang="en-US" altLang="zh-TW" sz="4800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  <a:p>
            <a:pPr algn="ctr"/>
            <a:r>
              <a:rPr kumimoji="0" lang="zh-TW" altLang="en-US" sz="48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为何需要图片？</a:t>
            </a:r>
            <a:endParaRPr kumimoji="0" lang="en-US" altLang="zh-TW" sz="48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图片的作用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7224" y="1600200"/>
            <a:ext cx="7829576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美观</a:t>
            </a:r>
            <a:endParaRPr lang="en-US" altLang="zh-TW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视觉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刺激</a:t>
            </a:r>
            <a:endParaRPr lang="en-US" altLang="zh-TW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加强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解释</a:t>
            </a:r>
            <a:endParaRPr lang="en-US" altLang="zh-TW" dirty="0" smtClean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加深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记忆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（联想）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小心</a:t>
            </a:r>
            <a:r>
              <a:rPr lang="zh-TW" altLang="en-US" smtClean="0">
                <a:latin typeface="黑体" pitchFamily="2" charset="-122"/>
                <a:ea typeface="黑体" pitchFamily="2" charset="-122"/>
              </a:rPr>
              <a:t>使用图片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画面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布局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影响阅读次序与重点判断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适当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留白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可以减缓心理压力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图片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噪音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会影响信息吸收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颜色、</a:t>
            </a:r>
            <a:r>
              <a:rPr lang="zh-TW" altLang="en-US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配色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会产生心理作用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i.ehow.com/images/GlobalPhoto/Articles/5186277/lose-weight-fitness-main_Fu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0" y="928688"/>
            <a:ext cx="7500938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Line 2"/>
          <p:cNvSpPr>
            <a:spLocks noChangeShapeType="1"/>
          </p:cNvSpPr>
          <p:nvPr/>
        </p:nvSpPr>
        <p:spPr bwMode="auto">
          <a:xfrm>
            <a:off x="2195513" y="908050"/>
            <a:ext cx="19050" cy="5329238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6083" name="Picture 3" descr="Python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1096963" cy="109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Line 4"/>
          <p:cNvSpPr>
            <a:spLocks noChangeShapeType="1"/>
          </p:cNvSpPr>
          <p:nvPr/>
        </p:nvSpPr>
        <p:spPr bwMode="auto">
          <a:xfrm>
            <a:off x="5148263" y="908050"/>
            <a:ext cx="19050" cy="5329238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6" name="Line 5"/>
          <p:cNvSpPr>
            <a:spLocks noChangeShapeType="1"/>
          </p:cNvSpPr>
          <p:nvPr/>
        </p:nvSpPr>
        <p:spPr bwMode="auto">
          <a:xfrm flipH="1">
            <a:off x="8891588" y="908050"/>
            <a:ext cx="1587" cy="5329238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6086" name="Picture 6" descr="dotnet_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288" y="5516563"/>
            <a:ext cx="83026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8" name="Line 7"/>
          <p:cNvSpPr>
            <a:spLocks noChangeShapeType="1"/>
          </p:cNvSpPr>
          <p:nvPr/>
        </p:nvSpPr>
        <p:spPr bwMode="auto">
          <a:xfrm>
            <a:off x="1403350" y="908050"/>
            <a:ext cx="0" cy="5329238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9" name="Line 8"/>
          <p:cNvSpPr>
            <a:spLocks noChangeShapeType="1"/>
          </p:cNvSpPr>
          <p:nvPr/>
        </p:nvSpPr>
        <p:spPr bwMode="auto">
          <a:xfrm flipH="1">
            <a:off x="1258888" y="1125538"/>
            <a:ext cx="0" cy="5256212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1258888" y="4652963"/>
            <a:ext cx="1152525" cy="506412"/>
          </a:xfrm>
          <a:prstGeom prst="rect">
            <a:avLst/>
          </a:prstGeom>
          <a:solidFill>
            <a:schemeClr val="bg1">
              <a:alpha val="76077"/>
            </a:schemeClr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99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altLang="zh-TW">
                <a:latin typeface="Calibri" pitchFamily="34" charset="0"/>
                <a:ea typeface="新細明體" pitchFamily="18" charset="-120"/>
              </a:rPr>
              <a:t>15.1</a:t>
            </a:r>
          </a:p>
        </p:txBody>
      </p:sp>
      <p:sp>
        <p:nvSpPr>
          <p:cNvPr id="15371" name="Text Box 10"/>
          <p:cNvSpPr txBox="1">
            <a:spLocks noChangeArrowheads="1"/>
          </p:cNvSpPr>
          <p:nvPr/>
        </p:nvSpPr>
        <p:spPr bwMode="auto">
          <a:xfrm>
            <a:off x="5867400" y="5610225"/>
            <a:ext cx="977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Calibri" pitchFamily="34" charset="0"/>
                <a:ea typeface="新細明體" pitchFamily="18" charset="-120"/>
              </a:rPr>
              <a:t>~23 MB</a:t>
            </a:r>
          </a:p>
        </p:txBody>
      </p:sp>
      <p:pic>
        <p:nvPicPr>
          <p:cNvPr id="46091" name="Picture 11" descr="java_logo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3" y="4440238"/>
            <a:ext cx="495300" cy="7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3" name="Line 12"/>
          <p:cNvSpPr>
            <a:spLocks noChangeShapeType="1"/>
          </p:cNvSpPr>
          <p:nvPr/>
        </p:nvSpPr>
        <p:spPr bwMode="auto">
          <a:xfrm flipV="1">
            <a:off x="1258888" y="908050"/>
            <a:ext cx="144462" cy="144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74" name="Line 13"/>
          <p:cNvSpPr>
            <a:spLocks noChangeShapeType="1"/>
          </p:cNvSpPr>
          <p:nvPr/>
        </p:nvSpPr>
        <p:spPr bwMode="auto">
          <a:xfrm flipV="1">
            <a:off x="1403350" y="908050"/>
            <a:ext cx="7489825" cy="0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94" name="Rectangle 14"/>
          <p:cNvSpPr>
            <a:spLocks noChangeArrowheads="1"/>
          </p:cNvSpPr>
          <p:nvPr/>
        </p:nvSpPr>
        <p:spPr bwMode="auto">
          <a:xfrm>
            <a:off x="1258888" y="1071563"/>
            <a:ext cx="69850" cy="504825"/>
          </a:xfrm>
          <a:prstGeom prst="rect">
            <a:avLst/>
          </a:prstGeom>
          <a:solidFill>
            <a:srgbClr val="FFCC99">
              <a:alpha val="76077"/>
            </a:srgbClr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CC99"/>
            </a:extrusionClr>
          </a:sp3d>
        </p:spPr>
        <p:txBody>
          <a:bodyPr wrap="none" anchor="ctr">
            <a:flatTx/>
          </a:bodyPr>
          <a:lstStyle/>
          <a:p>
            <a:endParaRPr lang="zh-CN" altLang="en-US">
              <a:latin typeface="Calibri" pitchFamily="34" charset="0"/>
            </a:endParaRPr>
          </a:p>
        </p:txBody>
      </p:sp>
      <p:pic>
        <p:nvPicPr>
          <p:cNvPr id="46095" name="Picture 15" descr="rebol logo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7950" y="1157288"/>
            <a:ext cx="1081088" cy="27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96" name="Rectangle 16"/>
          <p:cNvSpPr>
            <a:spLocks noChangeArrowheads="1"/>
          </p:cNvSpPr>
          <p:nvPr/>
        </p:nvSpPr>
        <p:spPr bwMode="auto">
          <a:xfrm>
            <a:off x="1260475" y="5373688"/>
            <a:ext cx="7488238" cy="1008062"/>
          </a:xfrm>
          <a:prstGeom prst="rect">
            <a:avLst/>
          </a:prstGeom>
          <a:solidFill>
            <a:schemeClr val="bg1">
              <a:alpha val="76077"/>
            </a:schemeClr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9CC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altLang="zh-TW">
                <a:latin typeface="Calibri" pitchFamily="34" charset="0"/>
                <a:ea typeface="新細明體" pitchFamily="18" charset="-120"/>
              </a:rPr>
              <a:t>197 MB</a:t>
            </a:r>
          </a:p>
        </p:txBody>
      </p:sp>
      <p:sp>
        <p:nvSpPr>
          <p:cNvPr id="46097" name="Rectangle 17"/>
          <p:cNvSpPr>
            <a:spLocks noChangeArrowheads="1"/>
          </p:cNvSpPr>
          <p:nvPr/>
        </p:nvSpPr>
        <p:spPr bwMode="auto">
          <a:xfrm>
            <a:off x="1260475" y="1771650"/>
            <a:ext cx="865188" cy="504825"/>
          </a:xfrm>
          <a:prstGeom prst="rect">
            <a:avLst/>
          </a:prstGeom>
          <a:solidFill>
            <a:schemeClr val="bg1">
              <a:alpha val="76077"/>
            </a:schemeClr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99CC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altLang="zh-TW">
                <a:latin typeface="Calibri" pitchFamily="34" charset="0"/>
                <a:ea typeface="新細明體" pitchFamily="18" charset="-120"/>
              </a:rPr>
              <a:t>10.3</a:t>
            </a:r>
          </a:p>
        </p:txBody>
      </p:sp>
      <p:sp>
        <p:nvSpPr>
          <p:cNvPr id="46098" name="Rectangle 18"/>
          <p:cNvSpPr>
            <a:spLocks noChangeArrowheads="1"/>
          </p:cNvSpPr>
          <p:nvPr/>
        </p:nvSpPr>
        <p:spPr bwMode="auto">
          <a:xfrm>
            <a:off x="1260475" y="2492375"/>
            <a:ext cx="863600" cy="504825"/>
          </a:xfrm>
          <a:prstGeom prst="rect">
            <a:avLst/>
          </a:prstGeom>
          <a:solidFill>
            <a:schemeClr val="bg1">
              <a:alpha val="76077"/>
            </a:schemeClr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3366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altLang="zh-TW">
                <a:latin typeface="Calibri" pitchFamily="34" charset="0"/>
                <a:ea typeface="新細明體" pitchFamily="18" charset="-120"/>
              </a:rPr>
              <a:t>10.7</a:t>
            </a:r>
          </a:p>
        </p:txBody>
      </p:sp>
      <p:sp>
        <p:nvSpPr>
          <p:cNvPr id="46099" name="Rectangle 19"/>
          <p:cNvSpPr>
            <a:spLocks noChangeArrowheads="1"/>
          </p:cNvSpPr>
          <p:nvPr/>
        </p:nvSpPr>
        <p:spPr bwMode="auto">
          <a:xfrm>
            <a:off x="1260475" y="3932238"/>
            <a:ext cx="1150938" cy="504825"/>
          </a:xfrm>
          <a:prstGeom prst="rect">
            <a:avLst/>
          </a:prstGeom>
          <a:solidFill>
            <a:schemeClr val="bg1">
              <a:alpha val="76077"/>
            </a:schemeClr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33CCCC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altLang="zh-TW">
                <a:latin typeface="Calibri" pitchFamily="34" charset="0"/>
                <a:ea typeface="新細明體" pitchFamily="18" charset="-120"/>
              </a:rPr>
              <a:t>14.9</a:t>
            </a:r>
          </a:p>
        </p:txBody>
      </p:sp>
      <p:pic>
        <p:nvPicPr>
          <p:cNvPr id="46100" name="Picture 20" descr="md_perl_logo_1111467032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13" y="3843338"/>
            <a:ext cx="649287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101" name="Picture 21" descr="Ruby Logo 2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13" y="1700213"/>
            <a:ext cx="720725" cy="55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102" name="Rectangle 22"/>
          <p:cNvSpPr>
            <a:spLocks noChangeArrowheads="1"/>
          </p:cNvSpPr>
          <p:nvPr/>
        </p:nvSpPr>
        <p:spPr bwMode="auto">
          <a:xfrm>
            <a:off x="1258888" y="3213100"/>
            <a:ext cx="865187" cy="503238"/>
          </a:xfrm>
          <a:prstGeom prst="rect">
            <a:avLst/>
          </a:prstGeom>
          <a:solidFill>
            <a:schemeClr val="bg1">
              <a:alpha val="76077"/>
            </a:schemeClr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altLang="zh-TW">
                <a:latin typeface="Calibri" pitchFamily="34" charset="0"/>
                <a:ea typeface="新細明體" pitchFamily="18" charset="-120"/>
              </a:rPr>
              <a:t>11</a:t>
            </a:r>
          </a:p>
        </p:txBody>
      </p:sp>
      <p:sp>
        <p:nvSpPr>
          <p:cNvPr id="15384" name="Line 23"/>
          <p:cNvSpPr>
            <a:spLocks noChangeShapeType="1"/>
          </p:cNvSpPr>
          <p:nvPr/>
        </p:nvSpPr>
        <p:spPr bwMode="auto">
          <a:xfrm flipV="1">
            <a:off x="5022850" y="908050"/>
            <a:ext cx="144463" cy="144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85" name="Line 24"/>
          <p:cNvSpPr>
            <a:spLocks noChangeShapeType="1"/>
          </p:cNvSpPr>
          <p:nvPr/>
        </p:nvSpPr>
        <p:spPr bwMode="auto">
          <a:xfrm flipV="1">
            <a:off x="8748713" y="908050"/>
            <a:ext cx="144462" cy="144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86" name="Text Box 25"/>
          <p:cNvSpPr txBox="1">
            <a:spLocks noChangeArrowheads="1"/>
          </p:cNvSpPr>
          <p:nvPr/>
        </p:nvSpPr>
        <p:spPr bwMode="auto">
          <a:xfrm>
            <a:off x="4591050" y="6381750"/>
            <a:ext cx="844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Calibri" pitchFamily="34" charset="0"/>
                <a:ea typeface="新細明體" pitchFamily="18" charset="-120"/>
              </a:rPr>
              <a:t>50 MB</a:t>
            </a:r>
          </a:p>
        </p:txBody>
      </p:sp>
      <p:sp>
        <p:nvSpPr>
          <p:cNvPr id="15387" name="Text Box 26"/>
          <p:cNvSpPr txBox="1">
            <a:spLocks noChangeArrowheads="1"/>
          </p:cNvSpPr>
          <p:nvPr/>
        </p:nvSpPr>
        <p:spPr bwMode="auto">
          <a:xfrm>
            <a:off x="8191500" y="6381750"/>
            <a:ext cx="971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Calibri" pitchFamily="34" charset="0"/>
                <a:ea typeface="新細明體" pitchFamily="18" charset="-120"/>
              </a:rPr>
              <a:t>100 MB</a:t>
            </a:r>
          </a:p>
        </p:txBody>
      </p:sp>
      <p:sp>
        <p:nvSpPr>
          <p:cNvPr id="15388" name="Line 27"/>
          <p:cNvSpPr>
            <a:spLocks noChangeShapeType="1"/>
          </p:cNvSpPr>
          <p:nvPr/>
        </p:nvSpPr>
        <p:spPr bwMode="auto">
          <a:xfrm>
            <a:off x="8748713" y="1052513"/>
            <a:ext cx="0" cy="5329237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89" name="Line 28"/>
          <p:cNvSpPr>
            <a:spLocks noChangeShapeType="1"/>
          </p:cNvSpPr>
          <p:nvPr/>
        </p:nvSpPr>
        <p:spPr bwMode="auto">
          <a:xfrm>
            <a:off x="5003800" y="1052513"/>
            <a:ext cx="19050" cy="5329237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90" name="Line 29"/>
          <p:cNvSpPr>
            <a:spLocks noChangeShapeType="1"/>
          </p:cNvSpPr>
          <p:nvPr/>
        </p:nvSpPr>
        <p:spPr bwMode="auto">
          <a:xfrm>
            <a:off x="2051050" y="1052513"/>
            <a:ext cx="0" cy="5329237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91" name="Text Box 30"/>
          <p:cNvSpPr txBox="1">
            <a:spLocks noChangeArrowheads="1"/>
          </p:cNvSpPr>
          <p:nvPr/>
        </p:nvSpPr>
        <p:spPr bwMode="auto">
          <a:xfrm>
            <a:off x="1711325" y="6381750"/>
            <a:ext cx="844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Calibri" pitchFamily="34" charset="0"/>
                <a:ea typeface="新細明體" pitchFamily="18" charset="-120"/>
              </a:rPr>
              <a:t>10 MB</a:t>
            </a:r>
          </a:p>
        </p:txBody>
      </p:sp>
      <p:sp>
        <p:nvSpPr>
          <p:cNvPr id="46111" name="AutoShape 31"/>
          <p:cNvSpPr>
            <a:spLocks/>
          </p:cNvSpPr>
          <p:nvPr/>
        </p:nvSpPr>
        <p:spPr bwMode="auto">
          <a:xfrm>
            <a:off x="1331913" y="5445125"/>
            <a:ext cx="215900" cy="865188"/>
          </a:xfrm>
          <a:prstGeom prst="rightBrace">
            <a:avLst>
              <a:gd name="adj1" fmla="val 3339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46112" name="Text Box 32"/>
          <p:cNvSpPr txBox="1">
            <a:spLocks noChangeArrowheads="1"/>
          </p:cNvSpPr>
          <p:nvPr/>
        </p:nvSpPr>
        <p:spPr bwMode="auto">
          <a:xfrm>
            <a:off x="1619250" y="5661025"/>
            <a:ext cx="425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Calibri" pitchFamily="34" charset="0"/>
                <a:ea typeface="新細明體" pitchFamily="18" charset="-120"/>
              </a:rPr>
              <a:t>2x</a:t>
            </a:r>
          </a:p>
        </p:txBody>
      </p:sp>
      <p:sp>
        <p:nvSpPr>
          <p:cNvPr id="46113" name="Rectangle 33"/>
          <p:cNvSpPr>
            <a:spLocks noChangeArrowheads="1"/>
          </p:cNvSpPr>
          <p:nvPr/>
        </p:nvSpPr>
        <p:spPr bwMode="auto">
          <a:xfrm>
            <a:off x="1543050" y="1052513"/>
            <a:ext cx="508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latin typeface="Calibri" pitchFamily="34" charset="0"/>
                <a:ea typeface="新細明體" pitchFamily="18" charset="-120"/>
              </a:rPr>
              <a:t>&lt; 1</a:t>
            </a:r>
          </a:p>
        </p:txBody>
      </p:sp>
      <p:sp>
        <p:nvSpPr>
          <p:cNvPr id="15395" name="Rectangle 34"/>
          <p:cNvSpPr>
            <a:spLocks noChangeArrowheads="1"/>
          </p:cNvSpPr>
          <p:nvPr/>
        </p:nvSpPr>
        <p:spPr bwMode="auto">
          <a:xfrm>
            <a:off x="0" y="0"/>
            <a:ext cx="9144000" cy="620713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TW" altLang="en-US" sz="2800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信噪比 范例</a:t>
            </a:r>
            <a:endParaRPr lang="en-US" altLang="zh-TW" sz="2800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396" name="Line 35"/>
          <p:cNvSpPr>
            <a:spLocks noChangeShapeType="1"/>
          </p:cNvSpPr>
          <p:nvPr/>
        </p:nvSpPr>
        <p:spPr bwMode="auto">
          <a:xfrm>
            <a:off x="1260475" y="1052513"/>
            <a:ext cx="7488238" cy="0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46116" name="Picture 36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300" y="3213100"/>
            <a:ext cx="4381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117" name="Text Box 37"/>
          <p:cNvSpPr txBox="1">
            <a:spLocks noChangeArrowheads="1"/>
          </p:cNvSpPr>
          <p:nvPr/>
        </p:nvSpPr>
        <p:spPr bwMode="auto">
          <a:xfrm>
            <a:off x="34925" y="3141663"/>
            <a:ext cx="735013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1400" b="1">
                <a:latin typeface="Calibri" pitchFamily="34" charset="0"/>
                <a:ea typeface="新細明體" pitchFamily="18" charset="-120"/>
              </a:rPr>
              <a:t>Adobe</a:t>
            </a:r>
          </a:p>
          <a:p>
            <a:pPr algn="ctr"/>
            <a:r>
              <a:rPr lang="en-US" altLang="zh-TW" sz="1400" b="1">
                <a:latin typeface="Calibri" pitchFamily="34" charset="0"/>
                <a:ea typeface="新細明體" pitchFamily="18" charset="-120"/>
              </a:rPr>
              <a:t>AIR</a:t>
            </a:r>
          </a:p>
        </p:txBody>
      </p:sp>
      <p:sp>
        <p:nvSpPr>
          <p:cNvPr id="15399" name="Line 38"/>
          <p:cNvSpPr>
            <a:spLocks noChangeShapeType="1"/>
          </p:cNvSpPr>
          <p:nvPr/>
        </p:nvSpPr>
        <p:spPr bwMode="auto">
          <a:xfrm flipV="1">
            <a:off x="2051050" y="908050"/>
            <a:ext cx="144463" cy="144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00" name="Line 13"/>
          <p:cNvSpPr>
            <a:spLocks noChangeShapeType="1"/>
          </p:cNvSpPr>
          <p:nvPr/>
        </p:nvSpPr>
        <p:spPr bwMode="auto">
          <a:xfrm flipV="1">
            <a:off x="1285875" y="6357938"/>
            <a:ext cx="7489825" cy="0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401" name="Line 13"/>
          <p:cNvSpPr>
            <a:spLocks noChangeShapeType="1"/>
          </p:cNvSpPr>
          <p:nvPr/>
        </p:nvSpPr>
        <p:spPr bwMode="auto">
          <a:xfrm flipV="1">
            <a:off x="1428750" y="6215063"/>
            <a:ext cx="7489825" cy="0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6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6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6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6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6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9" grpId="0" animBg="1"/>
      <p:bldP spid="46094" grpId="0" animBg="1"/>
      <p:bldP spid="46096" grpId="0" animBg="1"/>
      <p:bldP spid="46097" grpId="0" animBg="1"/>
      <p:bldP spid="46098" grpId="0" animBg="1"/>
      <p:bldP spid="46099" grpId="0" animBg="1"/>
      <p:bldP spid="46102" grpId="0" animBg="1"/>
      <p:bldP spid="46111" grpId="0" animBg="1"/>
      <p:bldP spid="46112" grpId="0"/>
      <p:bldP spid="46113" grpId="0"/>
      <p:bldP spid="461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3490" name="Picture 2" descr="http://www.earthwisevalley.org/_wordpress/wp-content/uploads/2009/01/fish_harv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061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ndybrain.com/sciencelab/wp-content/uploads/2008/01/color-ba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57398" y="2571752"/>
            <a:ext cx="1328718" cy="1143000"/>
          </a:xfrm>
        </p:spPr>
        <p:txBody>
          <a:bodyPr>
            <a:noAutofit/>
          </a:bodyPr>
          <a:lstStyle/>
          <a:p>
            <a:r>
              <a:rPr lang="zh-TW" altLang="en-US" sz="8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色</a:t>
            </a:r>
            <a:endParaRPr lang="zh-CN" altLang="en-US" sz="8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286116" y="2571752"/>
            <a:ext cx="13287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彩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j-cs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600604" y="2571752"/>
            <a:ext cx="13287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校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j-cs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5886488" y="2571752"/>
            <a:ext cx="13287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正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j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-2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色盲測試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0964" name="Picture 4" descr="http://ihaterobertdayton.files.wordpress.com/2008/10/ishihara_9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32" y="1428736"/>
            <a:ext cx="5143536" cy="50792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近視測試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76806" name="Picture 6" descr="http://jsdfyj.siteem.com/aihu/resource/index/ncpic145865749093886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8860" y="1000108"/>
            <a:ext cx="4500594" cy="5429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如何找适合的图片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57158" y="3286124"/>
            <a:ext cx="1643074" cy="11430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黑体" pitchFamily="2" charset="-122"/>
                <a:ea typeface="黑体" pitchFamily="2" charset="-122"/>
              </a:rPr>
              <a:t>概念</a:t>
            </a:r>
            <a:endParaRPr lang="zh-CN" altLang="en-US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2071670" y="3714752"/>
            <a:ext cx="500066" cy="35719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643174" y="3286124"/>
            <a:ext cx="1643074" cy="11430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黑体" pitchFamily="2" charset="-122"/>
                <a:ea typeface="黑体" pitchFamily="2" charset="-122"/>
              </a:rPr>
              <a:t>联想</a:t>
            </a:r>
            <a:endParaRPr lang="zh-CN" altLang="en-US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4357686" y="3714752"/>
            <a:ext cx="500066" cy="35719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929190" y="3286124"/>
            <a:ext cx="1643074" cy="11430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黑体" pitchFamily="2" charset="-122"/>
                <a:ea typeface="黑体" pitchFamily="2" charset="-122"/>
              </a:rPr>
              <a:t>关键词</a:t>
            </a:r>
            <a:endParaRPr lang="zh-CN" altLang="en-US" sz="32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" name="五边形 9"/>
          <p:cNvSpPr/>
          <p:nvPr/>
        </p:nvSpPr>
        <p:spPr>
          <a:xfrm>
            <a:off x="6643702" y="3714752"/>
            <a:ext cx="500066" cy="35719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215206" y="3286124"/>
            <a:ext cx="1643074" cy="11430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黑体" pitchFamily="2" charset="-122"/>
                <a:ea typeface="黑体" pitchFamily="2" charset="-122"/>
              </a:rPr>
              <a:t>搜索</a:t>
            </a:r>
            <a:endParaRPr lang="zh-CN" altLang="en-US" sz="3200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77826" name="Picture 2" descr="http://school.cfan.com.cn/plan/coreldraw/h005/h88/img200710172202120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415239">
            <a:off x="2876099" y="2193892"/>
            <a:ext cx="928694" cy="1571636"/>
          </a:xfrm>
          <a:prstGeom prst="rect">
            <a:avLst/>
          </a:prstGeom>
          <a:noFill/>
        </p:spPr>
      </p:pic>
      <p:pic>
        <p:nvPicPr>
          <p:cNvPr id="77828" name="Picture 4" descr="http://make10kinaweekend.com/keys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10919">
            <a:off x="4655390" y="2294699"/>
            <a:ext cx="2143140" cy="1285884"/>
          </a:xfrm>
          <a:prstGeom prst="rect">
            <a:avLst/>
          </a:prstGeom>
          <a:noFill/>
        </p:spPr>
      </p:pic>
      <p:pic>
        <p:nvPicPr>
          <p:cNvPr id="77830" name="Picture 6" descr="http://a3.att.hudong.com/28/53/01300000165488122331533137066_s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815362">
            <a:off x="6939202" y="2078063"/>
            <a:ext cx="1767935" cy="1767935"/>
          </a:xfrm>
          <a:prstGeom prst="rect">
            <a:avLst/>
          </a:prstGeom>
          <a:noFill/>
        </p:spPr>
      </p:pic>
      <p:pic>
        <p:nvPicPr>
          <p:cNvPr id="77832" name="Picture 8" descr="http://www.webstaurantstore.com/2-oz-jello-injector-100-cs/2-oz-jello-injector-100-cs.jpg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500034" y="2428868"/>
            <a:ext cx="1428772" cy="14287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7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7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77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43190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图片联想范例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4810" y="1071546"/>
            <a:ext cx="3929090" cy="4429156"/>
          </a:xfrm>
        </p:spPr>
        <p:txBody>
          <a:bodyPr>
            <a:noAutofit/>
          </a:bodyPr>
          <a:lstStyle/>
          <a:p>
            <a:r>
              <a:rPr lang="zh-TW" altLang="en-US" sz="12800" dirty="0" smtClean="0">
                <a:solidFill>
                  <a:schemeClr val="bg1">
                    <a:lumMod val="75000"/>
                  </a:schemeClr>
                </a:solidFill>
                <a:latin typeface="方正舒体" pitchFamily="2" charset="-122"/>
                <a:ea typeface="方正舒体" pitchFamily="2" charset="-122"/>
              </a:rPr>
              <a:t>美</a:t>
            </a:r>
            <a:endParaRPr lang="zh-CN" altLang="en-US" sz="12800" dirty="0">
              <a:solidFill>
                <a:schemeClr val="bg1">
                  <a:lumMod val="75000"/>
                </a:schemeClr>
              </a:solidFill>
              <a:latin typeface="方正舒体" pitchFamily="2" charset="-122"/>
              <a:ea typeface="方正舒体" pitchFamily="2" charset="-122"/>
            </a:endParaRPr>
          </a:p>
        </p:txBody>
      </p:sp>
      <p:pic>
        <p:nvPicPr>
          <p:cNvPr id="114690" name="Picture 2" descr="http://www.taihainet.com/act/UploadFiles_5768/200904/2009042817291203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161616"/>
              </a:clrFrom>
              <a:clrTo>
                <a:srgbClr val="16161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3608" y="0"/>
            <a:ext cx="251113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7282" name="Picture 2" descr="http://billrubel.com/images/billrubel/yinyans/yin%20yan%20Nful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2" y="-24"/>
            <a:ext cx="9144000" cy="685800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781746" y="5643578"/>
            <a:ext cx="1576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itchFamily="49" charset="-122"/>
                <a:ea typeface="幼圆" pitchFamily="49" charset="-122"/>
              </a:rPr>
              <a:t>平衡</a:t>
            </a:r>
            <a:endParaRPr lang="zh-CN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7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http://pic.nipic.com/2007-12-07/2007127214311980_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2" y="0"/>
            <a:ext cx="9144000" cy="68580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857232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sz="6000" spc="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方正舒体" pitchFamily="2" charset="-122"/>
                <a:ea typeface="方正舒体" pitchFamily="2" charset="-122"/>
              </a:rPr>
              <a:t>放松</a:t>
            </a:r>
            <a:endParaRPr lang="zh-CN" altLang="en-US" sz="6000" spc="600" dirty="0">
              <a:solidFill>
                <a:schemeClr val="accent4">
                  <a:lumMod val="60000"/>
                  <a:lumOff val="40000"/>
                </a:schemeClr>
              </a:solidFill>
              <a:latin typeface="方正舒体" pitchFamily="2" charset="-122"/>
              <a:ea typeface="方正舒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slandertradingpost.biz/images/anchorDoorstop_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2" y="-24"/>
            <a:ext cx="9144000" cy="68580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9124" y="357166"/>
            <a:ext cx="4257676" cy="1143000"/>
          </a:xfrm>
        </p:spPr>
        <p:txBody>
          <a:bodyPr>
            <a:normAutofit/>
          </a:bodyPr>
          <a:lstStyle/>
          <a:p>
            <a:r>
              <a:rPr lang="zh-TW" altLang="en-US" sz="5400" b="1" dirty="0" smtClean="0">
                <a:latin typeface="黑体" pitchFamily="2" charset="-122"/>
                <a:ea typeface="黑体" pitchFamily="2" charset="-122"/>
              </a:rPr>
              <a:t>停留</a:t>
            </a:r>
            <a:endParaRPr lang="zh-CN" altLang="en-US" sz="5400" b="1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ww.ucdmc.ucdavis.edu/welcome/features/20071017_Medicine_whitematter/Photos/head_and_bra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071698"/>
            <a:ext cx="2857500" cy="2857500"/>
          </a:xfrm>
          <a:prstGeom prst="rect">
            <a:avLst/>
          </a:prstGeom>
          <a:noFill/>
        </p:spPr>
      </p:pic>
      <p:pic>
        <p:nvPicPr>
          <p:cNvPr id="2050" name="Picture 2" descr="http://www.designtutorials.info/images/ancient-paper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496" y="2428868"/>
            <a:ext cx="2071702" cy="2071702"/>
          </a:xfrm>
          <a:prstGeom prst="rect">
            <a:avLst/>
          </a:prstGeom>
          <a:noFill/>
        </p:spPr>
      </p:pic>
      <p:pic>
        <p:nvPicPr>
          <p:cNvPr id="2052" name="Picture 4" descr="http://static.howstuffworks.com/gif/brain-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45" y="214290"/>
            <a:ext cx="1809763" cy="1357322"/>
          </a:xfrm>
          <a:prstGeom prst="rect">
            <a:avLst/>
          </a:prstGeom>
          <a:noFill/>
        </p:spPr>
      </p:pic>
      <p:pic>
        <p:nvPicPr>
          <p:cNvPr id="6" name="Picture 4" descr="http://static.howstuffworks.com/gif/brain-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7884" y="857232"/>
            <a:ext cx="1809763" cy="1357322"/>
          </a:xfrm>
          <a:prstGeom prst="rect">
            <a:avLst/>
          </a:prstGeom>
          <a:noFill/>
        </p:spPr>
      </p:pic>
      <p:pic>
        <p:nvPicPr>
          <p:cNvPr id="7" name="Picture 4" descr="http://static.howstuffworks.com/gif/brain-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3702" y="2714620"/>
            <a:ext cx="1809763" cy="1357322"/>
          </a:xfrm>
          <a:prstGeom prst="rect">
            <a:avLst/>
          </a:prstGeom>
          <a:noFill/>
        </p:spPr>
      </p:pic>
      <p:pic>
        <p:nvPicPr>
          <p:cNvPr id="8" name="Picture 4" descr="http://static.howstuffworks.com/gif/brain-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8385" y="4714884"/>
            <a:ext cx="1809763" cy="1357322"/>
          </a:xfrm>
          <a:prstGeom prst="rect">
            <a:avLst/>
          </a:prstGeom>
          <a:noFill/>
        </p:spPr>
      </p:pic>
      <p:pic>
        <p:nvPicPr>
          <p:cNvPr id="9" name="Picture 4" descr="http://static.howstuffworks.com/gif/brain-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9058" y="5286388"/>
            <a:ext cx="1809763" cy="1357322"/>
          </a:xfrm>
          <a:prstGeom prst="rect">
            <a:avLst/>
          </a:prstGeom>
          <a:noFill/>
        </p:spPr>
      </p:pic>
      <p:sp>
        <p:nvSpPr>
          <p:cNvPr id="11" name="右箭头 10"/>
          <p:cNvSpPr/>
          <p:nvPr/>
        </p:nvSpPr>
        <p:spPr>
          <a:xfrm>
            <a:off x="3357554" y="3214706"/>
            <a:ext cx="428628" cy="428628"/>
          </a:xfrm>
          <a:prstGeom prst="rightArrow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右箭头 11"/>
          <p:cNvSpPr/>
          <p:nvPr/>
        </p:nvSpPr>
        <p:spPr>
          <a:xfrm rot="16200000">
            <a:off x="4643438" y="1857364"/>
            <a:ext cx="428628" cy="428628"/>
          </a:xfrm>
          <a:prstGeom prst="rightArrow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右箭头 12"/>
          <p:cNvSpPr/>
          <p:nvPr/>
        </p:nvSpPr>
        <p:spPr>
          <a:xfrm rot="5400000">
            <a:off x="4643438" y="4714884"/>
            <a:ext cx="428628" cy="428628"/>
          </a:xfrm>
          <a:prstGeom prst="rightArrow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4" name="右箭头 13"/>
          <p:cNvSpPr/>
          <p:nvPr/>
        </p:nvSpPr>
        <p:spPr>
          <a:xfrm rot="18375328">
            <a:off x="5844073" y="2009764"/>
            <a:ext cx="428628" cy="428628"/>
          </a:xfrm>
          <a:prstGeom prst="rightArrow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右箭头 14"/>
          <p:cNvSpPr/>
          <p:nvPr/>
        </p:nvSpPr>
        <p:spPr>
          <a:xfrm rot="2572135">
            <a:off x="5983635" y="4412007"/>
            <a:ext cx="428628" cy="428628"/>
          </a:xfrm>
          <a:prstGeom prst="rightArrow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6215074" y="3224210"/>
            <a:ext cx="428628" cy="428628"/>
          </a:xfrm>
          <a:prstGeom prst="rightArrow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0034" y="42860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黑体" pitchFamily="2" charset="-122"/>
                <a:ea typeface="黑体" pitchFamily="2" charset="-122"/>
              </a:rPr>
              <a:t>知识传递</a:t>
            </a:r>
            <a:endParaRPr lang="zh-CN" altLang="en-US" sz="4000" dirty="0">
              <a:solidFill>
                <a:schemeClr val="tx2">
                  <a:lumMod val="60000"/>
                  <a:lumOff val="40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42" name="Picture 2" descr="http://friendsofjandabaik.files.wordpress.com/2009/07/img_3168c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41542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pic.nipic.com/2008-05-27/200852784133114_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" y="-24"/>
            <a:ext cx="9144000" cy="6858024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4160125" y="3320007"/>
            <a:ext cx="697627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zh-TW" altLang="en-US" sz="4000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灵</a:t>
            </a:r>
            <a:endParaRPr lang="en-US" altLang="zh-TW" sz="4000" dirty="0" smtClean="0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  <a:p>
            <a:pPr algn="ctr">
              <a:buNone/>
            </a:pPr>
            <a:r>
              <a:rPr lang="zh-TW" altLang="en-US" sz="4000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机</a:t>
            </a:r>
            <a:endParaRPr lang="en-US" altLang="zh-TW" sz="4000" dirty="0" smtClean="0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  <a:p>
            <a:pPr algn="ctr">
              <a:buNone/>
            </a:pPr>
            <a:r>
              <a:rPr lang="zh-TW" altLang="en-US" sz="4000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一</a:t>
            </a:r>
            <a:endParaRPr lang="en-US" altLang="zh-TW" sz="4000" dirty="0" smtClean="0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  <a:p>
            <a:pPr algn="ctr">
              <a:buNone/>
            </a:pPr>
            <a:r>
              <a:rPr lang="zh-TW" altLang="en-US" sz="4000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动</a:t>
            </a:r>
            <a:endParaRPr lang="zh-CN" altLang="en-US" sz="4000" dirty="0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deviantcrimes.com/blood%20spatter4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261"/>
          <a:stretch>
            <a:fillRect/>
          </a:stretch>
        </p:blipFill>
        <p:spPr bwMode="auto">
          <a:xfrm>
            <a:off x="5857876" y="4357718"/>
            <a:ext cx="3286124" cy="2357430"/>
          </a:xfrm>
          <a:prstGeom prst="rect">
            <a:avLst/>
          </a:prstGeom>
          <a:noFill/>
        </p:spPr>
      </p:pic>
      <p:pic>
        <p:nvPicPr>
          <p:cNvPr id="3074" name="Picture 2" descr="http://www.manloveforensics.co.uk/images/8d3d8df2-5566-4f05-8350-eba1721e89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714612" cy="3658263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717890">
            <a:off x="1225046" y="939759"/>
            <a:ext cx="8229600" cy="1654164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" pitchFamily="18" charset="0"/>
                <a:ea typeface="华文琥珀" pitchFamily="2" charset="-122"/>
              </a:rPr>
              <a:t>Using 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" pitchFamily="18" charset="0"/>
                <a:ea typeface="华文琥珀" pitchFamily="2" charset="-122"/>
              </a:rPr>
              <a:t>C/C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" pitchFamily="18" charset="0"/>
                <a:ea typeface="华文琥珀" pitchFamily="2" charset="-122"/>
              </a:rPr>
              <a:t>++</a:t>
            </a:r>
            <a:r>
              <a:rPr lang="en-US" altLang="zh-CN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" pitchFamily="18" charset="0"/>
                <a:ea typeface="华文琥珀" pitchFamily="2" charset="-122"/>
              </a:rPr>
              <a:t>, </a:t>
            </a:r>
            <a:br>
              <a:rPr lang="en-US" altLang="zh-CN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" pitchFamily="18" charset="0"/>
                <a:ea typeface="华文琥珀" pitchFamily="2" charset="-122"/>
              </a:rPr>
            </a:br>
            <a:r>
              <a:rPr lang="en-US" altLang="zh-CN" b="1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" pitchFamily="18" charset="0"/>
                <a:ea typeface="华文琥珀" pitchFamily="2" charset="-122"/>
              </a:rPr>
              <a:t>You Might </a:t>
            </a:r>
            <a:r>
              <a:rPr lang="en-US" altLang="zh-CN" b="1" u="sng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" pitchFamily="18" charset="0"/>
                <a:ea typeface="华文琥珀" pitchFamily="2" charset="-122"/>
              </a:rPr>
              <a:t>Shoot Yourself </a:t>
            </a:r>
            <a:br>
              <a:rPr lang="en-US" altLang="zh-CN" b="1" u="sng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" pitchFamily="18" charset="0"/>
                <a:ea typeface="华文琥珀" pitchFamily="2" charset="-122"/>
              </a:rPr>
            </a:br>
            <a:r>
              <a:rPr lang="en-US" altLang="zh-CN" b="1" u="sng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" pitchFamily="18" charset="0"/>
                <a:ea typeface="华文琥珀" pitchFamily="2" charset="-122"/>
              </a:rPr>
              <a:t>In The Foot</a:t>
            </a:r>
            <a:endParaRPr lang="zh-CN" altLang="en-US" b="1" u="sng" dirty="0"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lephant" pitchFamily="18" charset="0"/>
              <a:ea typeface="华文琥珀" pitchFamily="2" charset="-122"/>
            </a:endParaRPr>
          </a:p>
        </p:txBody>
      </p:sp>
      <p:pic>
        <p:nvPicPr>
          <p:cNvPr id="1026" name="Picture 2" descr="ready-fire-aim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00166" y="3181371"/>
            <a:ext cx="4629150" cy="3248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http://pic2.nipic.com/20090410/1112104_140419007_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2" y="-24"/>
            <a:ext cx="9144000" cy="68580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844" y="274638"/>
            <a:ext cx="5929354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软件开发的三大</a:t>
            </a:r>
            <a:r>
              <a:rPr lang="zh-TW" altLang="en-US" dirty="0" smtClean="0">
                <a:solidFill>
                  <a:srgbClr val="00B0F0"/>
                </a:solidFill>
                <a:latin typeface="黑体" pitchFamily="2" charset="-122"/>
                <a:ea typeface="黑体" pitchFamily="2" charset="-122"/>
              </a:rPr>
              <a:t>愿望</a:t>
            </a:r>
            <a:endParaRPr lang="zh-CN" altLang="en-US" dirty="0">
              <a:solidFill>
                <a:srgbClr val="00B0F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348" y="1814514"/>
            <a:ext cx="7972452" cy="411481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更高的</a:t>
            </a:r>
            <a:r>
              <a:rPr lang="zh-TW" altLang="en-US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生产力</a:t>
            </a:r>
            <a:endParaRPr lang="en-US" altLang="zh-TW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更少的</a:t>
            </a:r>
            <a:r>
              <a:rPr lang="en-US" altLang="zh-TW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BUG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更容易</a:t>
            </a:r>
            <a:r>
              <a:rPr lang="zh-TW" altLang="en-US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维护</a:t>
            </a:r>
            <a:endParaRPr lang="en-US" altLang="zh-TW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闭眼指数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!?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闭眼指数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4612" y="1457324"/>
            <a:ext cx="2857520" cy="2900370"/>
          </a:xfrm>
        </p:spPr>
        <p:txBody>
          <a:bodyPr>
            <a:noAutofit/>
          </a:bodyPr>
          <a:lstStyle/>
          <a:p>
            <a:pPr algn="r">
              <a:buNone/>
            </a:pPr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萤幕无变化</a:t>
            </a:r>
            <a:endParaRPr lang="en-US" altLang="zh-TW" sz="2400" dirty="0" smtClean="0">
              <a:latin typeface="黑体" pitchFamily="2" charset="-122"/>
              <a:ea typeface="黑体" pitchFamily="2" charset="-122"/>
            </a:endParaRPr>
          </a:p>
          <a:p>
            <a:pPr algn="r">
              <a:buNone/>
            </a:pPr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属性为小节</a:t>
            </a:r>
            <a:endParaRPr lang="en-US" altLang="zh-TW" sz="2400" dirty="0" smtClean="0">
              <a:latin typeface="黑体" pitchFamily="2" charset="-122"/>
              <a:ea typeface="黑体" pitchFamily="2" charset="-122"/>
            </a:endParaRPr>
          </a:p>
          <a:p>
            <a:pPr algn="r">
              <a:buNone/>
            </a:pPr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属性为段落</a:t>
            </a:r>
            <a:endParaRPr lang="en-US" altLang="zh-TW" sz="2400" dirty="0" smtClean="0">
              <a:latin typeface="黑体" pitchFamily="2" charset="-122"/>
              <a:ea typeface="黑体" pitchFamily="2" charset="-122"/>
            </a:endParaRPr>
          </a:p>
          <a:p>
            <a:pPr algn="r">
              <a:buNone/>
            </a:pPr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萤幕有表或程序码</a:t>
            </a:r>
            <a:endParaRPr lang="en-US" altLang="zh-TW" sz="2400" dirty="0" smtClean="0">
              <a:latin typeface="黑体" pitchFamily="2" charset="-122"/>
              <a:ea typeface="黑体" pitchFamily="2" charset="-122"/>
            </a:endParaRPr>
          </a:p>
          <a:p>
            <a:pPr algn="r">
              <a:buNone/>
            </a:pPr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萤幕有平淡的图</a:t>
            </a:r>
            <a:endParaRPr lang="en-US" altLang="zh-TW" sz="2400" dirty="0" smtClean="0">
              <a:latin typeface="黑体" pitchFamily="2" charset="-122"/>
              <a:ea typeface="黑体" pitchFamily="2" charset="-122"/>
            </a:endParaRPr>
          </a:p>
          <a:p>
            <a:pPr algn="r">
              <a:buNone/>
            </a:pPr>
            <a:r>
              <a:rPr lang="zh-TW" altLang="en-US" sz="2400" dirty="0" smtClean="0">
                <a:latin typeface="黑体" pitchFamily="2" charset="-122"/>
                <a:ea typeface="黑体" pitchFamily="2" charset="-122"/>
              </a:rPr>
              <a:t>无连贯性</a:t>
            </a:r>
            <a:endParaRPr lang="en-US" altLang="zh-TW" sz="2400" dirty="0" smtClean="0"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rot="5400000">
            <a:off x="3143240" y="3929066"/>
            <a:ext cx="48577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643570" y="1643050"/>
            <a:ext cx="42862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43570" y="2071678"/>
            <a:ext cx="42862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43636" y="2928934"/>
            <a:ext cx="428628" cy="2857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43570" y="3357562"/>
            <a:ext cx="42862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43570" y="3786190"/>
            <a:ext cx="42862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72066" y="4214818"/>
            <a:ext cx="428628" cy="285752"/>
          </a:xfrm>
          <a:prstGeom prst="rect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72000" y="4214818"/>
            <a:ext cx="428628" cy="285752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071934" y="4214818"/>
            <a:ext cx="428628" cy="285752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072066" y="4643446"/>
            <a:ext cx="428628" cy="285752"/>
          </a:xfrm>
          <a:prstGeom prst="rect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72000" y="4643446"/>
            <a:ext cx="428628" cy="285752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072066" y="5072074"/>
            <a:ext cx="428628" cy="285752"/>
          </a:xfrm>
          <a:prstGeom prst="rect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72000" y="5072074"/>
            <a:ext cx="428628" cy="285752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072066" y="5500702"/>
            <a:ext cx="428628" cy="285752"/>
          </a:xfrm>
          <a:prstGeom prst="rect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572000" y="5500702"/>
            <a:ext cx="428628" cy="285752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071934" y="5500702"/>
            <a:ext cx="428628" cy="285752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571868" y="5500702"/>
            <a:ext cx="428628" cy="285752"/>
          </a:xfrm>
          <a:prstGeom prst="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071802" y="5500702"/>
            <a:ext cx="428628" cy="285752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571736" y="5500702"/>
            <a:ext cx="428628" cy="28575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072066" y="5929330"/>
            <a:ext cx="428628" cy="285752"/>
          </a:xfrm>
          <a:prstGeom prst="rect">
            <a:avLst/>
          </a:prstGeom>
          <a:solidFill>
            <a:srgbClr val="CC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572000" y="5929330"/>
            <a:ext cx="428628" cy="285752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643570" y="2500306"/>
            <a:ext cx="42862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F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643570" y="2928934"/>
            <a:ext cx="42862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F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143636" y="2071678"/>
            <a:ext cx="428628" cy="2857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071934" y="5929330"/>
            <a:ext cx="428628" cy="285752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571868" y="5929330"/>
            <a:ext cx="428628" cy="285752"/>
          </a:xfrm>
          <a:prstGeom prst="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5643570" y="4143380"/>
            <a:ext cx="2500330" cy="50006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萤幕大变化</a:t>
            </a:r>
          </a:p>
        </p:txBody>
      </p:sp>
      <p:sp>
        <p:nvSpPr>
          <p:cNvPr id="38" name="矩形 37"/>
          <p:cNvSpPr/>
          <p:nvPr/>
        </p:nvSpPr>
        <p:spPr>
          <a:xfrm>
            <a:off x="5643602" y="4572008"/>
            <a:ext cx="26431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萤幕小变化</a:t>
            </a:r>
          </a:p>
        </p:txBody>
      </p:sp>
      <p:sp>
        <p:nvSpPr>
          <p:cNvPr id="39" name="矩形 38"/>
          <p:cNvSpPr/>
          <p:nvPr/>
        </p:nvSpPr>
        <p:spPr>
          <a:xfrm>
            <a:off x="5643602" y="5000636"/>
            <a:ext cx="1785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画面刺激</a:t>
            </a:r>
          </a:p>
        </p:txBody>
      </p:sp>
      <p:sp>
        <p:nvSpPr>
          <p:cNvPr id="40" name="矩形 39"/>
          <p:cNvSpPr/>
          <p:nvPr/>
        </p:nvSpPr>
        <p:spPr>
          <a:xfrm>
            <a:off x="5643570" y="5429264"/>
            <a:ext cx="2571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互动</a:t>
            </a:r>
          </a:p>
        </p:txBody>
      </p:sp>
      <p:sp>
        <p:nvSpPr>
          <p:cNvPr id="41" name="矩形 40"/>
          <p:cNvSpPr/>
          <p:nvPr/>
        </p:nvSpPr>
        <p:spPr>
          <a:xfrm>
            <a:off x="5643570" y="578645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言语刺激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smilespanz.files.wordpress.com/2009/03/eyes-closed-cut-out-p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50" y="0"/>
            <a:ext cx="9128182" cy="6858024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3071818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当</a:t>
            </a:r>
            <a:r>
              <a:rPr lang="zh-TW" altLang="en-U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閉眼指數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逼近</a:t>
            </a:r>
            <a:r>
              <a:rPr lang="en-US" altLang="zh-TW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1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的时候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…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i193.photobucket.com/albums/z10/innermagicclub/Houseboat081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88504" cy="704137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28968" y="2571752"/>
            <a:ext cx="5186370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重新组织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pic.nipic.com/2007-12-20/20071220124712102_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4876" y="3714760"/>
            <a:ext cx="3971924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视觉刺激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images1.fanpop.com/images/photos/1400000/Mr-Bean-mr-bean-1415079-1024-76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1"/>
            <a:ext cx="9144000" cy="68580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20711388">
            <a:off x="4918622" y="2169134"/>
            <a:ext cx="3857652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讲笑话</a:t>
            </a:r>
            <a:r>
              <a:rPr lang="en-US" altLang="zh-TW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!!!</a:t>
            </a:r>
            <a:endParaRPr lang="zh-CN" altLang="en-US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5720" y="0"/>
            <a:ext cx="4286280" cy="22145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uttnews.files.wordpress.com/2008/04/frisbee_dog_air_wallpaper_1024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3286124"/>
            <a:ext cx="5786478" cy="1143000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互动</a:t>
            </a:r>
            <a:endParaRPr lang="zh-CN" alt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0114" name="Picture 2" descr="http://www.vegashikers.com/pic/sushi/Image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真的沒辦法了！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026" name="Picture 2" descr="http://www.all4humor.com/images/files/Sleepy%20Kit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7422" y="2305064"/>
            <a:ext cx="43815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休息片刻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9266" name="Picture 2" descr="http://www.okewoodsmith.com/okewood/images/coffee-cup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0166" y="1643050"/>
            <a:ext cx="6019800" cy="4714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「修饰」总结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图片的作用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小心使用图片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联想找图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注意闭眼指数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52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后面全都是范例</a:t>
            </a:r>
            <a:r>
              <a:rPr lang="en-US" altLang="zh-TW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…</a:t>
            </a:r>
            <a:endParaRPr lang="zh-CN" altLang="en-US" dirty="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首页范例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143768" y="500042"/>
            <a:ext cx="928694" cy="5929354"/>
          </a:xfrm>
          <a:prstGeom prst="rect">
            <a:avLst/>
          </a:prstGeom>
          <a:solidFill>
            <a:schemeClr val="bg1"/>
          </a:solidFill>
          <a:ln w="79375"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90" name="Picture 2" descr="http://upload.wikimedia.org/wikipedia/commons/4/49/Medieval_writing_desk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0100" y="500042"/>
            <a:ext cx="5944367" cy="592822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200805" y="571480"/>
            <a:ext cx="800219" cy="4708981"/>
          </a:xfrm>
          <a:prstGeom prst="rect">
            <a:avLst/>
          </a:prstGeom>
          <a:solidFill>
            <a:schemeClr val="bg1"/>
          </a:solidFill>
        </p:spPr>
        <p:txBody>
          <a:bodyPr vert="eaVert" wrap="none" rtlCol="0">
            <a:spAutoFit/>
          </a:bodyPr>
          <a:lstStyle/>
          <a:p>
            <a:r>
              <a:rPr lang="zh-TW" altLang="en-US" sz="4000" dirty="0" smtClean="0">
                <a:latin typeface="隶书" pitchFamily="49" charset="-122"/>
                <a:ea typeface="隶书" pitchFamily="49" charset="-122"/>
              </a:rPr>
              <a:t>技术写作方法与技巧</a:t>
            </a:r>
            <a:endParaRPr lang="zh-CN" altLang="en-US" sz="40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28347" y="5221373"/>
            <a:ext cx="615553" cy="1208023"/>
          </a:xfrm>
          <a:prstGeom prst="rect">
            <a:avLst/>
          </a:prstGeom>
          <a:noFill/>
          <a:ln w="38100">
            <a:noFill/>
          </a:ln>
        </p:spPr>
        <p:txBody>
          <a:bodyPr vert="eaVert" wrap="none" rtlCol="0">
            <a:sp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蔡学镛</a:t>
            </a:r>
            <a:endParaRPr lang="zh-CN" altLang="en-US" sz="2800" dirty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http://www.georgjensen.com/Chinese/Collections/Hollowware/Dishes/~/media/Images/Image%20500x395/Hollowware1/dish_1026.ashx?db=maste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714884"/>
            <a:ext cx="4762500" cy="1785950"/>
          </a:xfrm>
          <a:prstGeom prst="rect">
            <a:avLst/>
          </a:prstGeom>
          <a:noFill/>
        </p:spPr>
      </p:pic>
      <p:sp>
        <p:nvSpPr>
          <p:cNvPr id="13" name="折角形 12"/>
          <p:cNvSpPr/>
          <p:nvPr/>
        </p:nvSpPr>
        <p:spPr>
          <a:xfrm rot="613309">
            <a:off x="445285" y="1144476"/>
            <a:ext cx="3929090" cy="2526559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90" name="Picture 2" descr="http://www.westernsilver.com/gorhamgraphics/La_Scala_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5353851" y="996138"/>
            <a:ext cx="3579837" cy="4000527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5803688" y="1169243"/>
            <a:ext cx="48282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S</a:t>
            </a:r>
            <a:endParaRPr lang="zh-CN" altLang="en-US" sz="48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00694" y="1955061"/>
            <a:ext cx="51648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C</a:t>
            </a:r>
            <a:endParaRPr lang="zh-CN" altLang="en-US" sz="48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50364" y="2643182"/>
            <a:ext cx="5645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</a:t>
            </a:r>
            <a:endParaRPr lang="zh-CN" altLang="en-US" sz="48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86380" y="3357562"/>
            <a:ext cx="45076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L</a:t>
            </a:r>
            <a:endParaRPr lang="zh-CN" altLang="en-US" sz="48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50496" y="4026763"/>
            <a:ext cx="5645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</a:t>
            </a:r>
            <a:endParaRPr lang="zh-CN" altLang="en-US" sz="48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628814">
            <a:off x="721675" y="1271554"/>
            <a:ext cx="34928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Blackadder ITC" pitchFamily="82" charset="0"/>
              </a:rPr>
              <a:t>Today’s Special</a:t>
            </a:r>
          </a:p>
          <a:p>
            <a:pPr algn="ctr"/>
            <a:r>
              <a:rPr lang="en-US" altLang="zh-CN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 Taste of Scala</a:t>
            </a:r>
          </a:p>
          <a:p>
            <a:endParaRPr lang="en-US" altLang="zh-CN" sz="2400" dirty="0" smtClean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zh-TW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itchFamily="2" charset="-122"/>
                <a:ea typeface="华文仿宋" pitchFamily="2" charset="-122"/>
              </a:rPr>
              <a:t>蔡学镛 </a:t>
            </a:r>
            <a:r>
              <a:rPr lang="en-US" altLang="zh-TW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itchFamily="2" charset="-122"/>
                <a:ea typeface="华文仿宋" pitchFamily="2" charset="-122"/>
              </a:rPr>
              <a:t>/ </a:t>
            </a:r>
            <a:r>
              <a:rPr lang="zh-TW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itchFamily="2" charset="-122"/>
                <a:ea typeface="华文仿宋" pitchFamily="2" charset="-122"/>
              </a:rPr>
              <a:t>孔宣 </a:t>
            </a:r>
            <a:r>
              <a:rPr lang="en-US" altLang="zh-TW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仿宋" pitchFamily="2" charset="-122"/>
                <a:ea typeface="华文仿宋" pitchFamily="2" charset="-122"/>
              </a:rPr>
              <a:t>/ Jerry Tsai</a:t>
            </a:r>
            <a:endParaRPr lang="en-US" altLang="zh-CN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华文仿宋" pitchFamily="2" charset="-122"/>
              <a:ea typeface="华文仿宋" pitchFamily="2" charset="-122"/>
            </a:endParaRPr>
          </a:p>
          <a:p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KongXuan@Alipay.com</a:t>
            </a:r>
            <a:endParaRPr lang="zh-CN" alt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196" name="Picture 4" descr="http://www.treasuredfinds.com/Product-Pictures/Paperclip-Money-Clip-3126a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714519">
            <a:off x="626286" y="-38720"/>
            <a:ext cx="757494" cy="20796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8" name="Picture 6" descr="香烟大图 点击还原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4"/>
            <a:ext cx="5643570" cy="3556017"/>
          </a:xfrm>
          <a:prstGeom prst="rect">
            <a:avLst/>
          </a:prstGeom>
          <a:noFill/>
        </p:spPr>
      </p:pic>
      <p:pic>
        <p:nvPicPr>
          <p:cNvPr id="74760" name="Picture 8" descr="http://big5.wallcoo.com/photograph/coffee/images/%5Bwallcoo%5D_coffee_Photo_073872.jpg"/>
          <p:cNvPicPr>
            <a:picLocks noChangeAspect="1" noChangeArrowheads="1"/>
          </p:cNvPicPr>
          <p:nvPr/>
        </p:nvPicPr>
        <p:blipFill>
          <a:blip r:embed="rId3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0628" y="0"/>
            <a:ext cx="4143372" cy="4286269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4000496" y="0"/>
            <a:ext cx="1071570" cy="928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 rot="20916458">
            <a:off x="978590" y="3624540"/>
            <a:ext cx="4242490" cy="928694"/>
          </a:xfrm>
        </p:spPr>
        <p:txBody>
          <a:bodyPr>
            <a:normAutofit fontScale="92500"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t>不瞌睡的简报</a:t>
            </a:r>
            <a:r>
              <a:rPr lang="zh-TW" altLang="en-US" dirty="0" smtClean="0">
                <a:solidFill>
                  <a:srgbClr val="00B050"/>
                </a:solidFill>
                <a:latin typeface="黑体" pitchFamily="2" charset="-122"/>
                <a:ea typeface="黑体" pitchFamily="2" charset="-122"/>
              </a:rPr>
              <a:t>設計模式</a:t>
            </a:r>
            <a:endParaRPr lang="zh-CN" altLang="en-US" dirty="0">
              <a:solidFill>
                <a:srgbClr val="00B05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副标题 2"/>
          <p:cNvSpPr txBox="1">
            <a:spLocks/>
          </p:cNvSpPr>
          <p:nvPr/>
        </p:nvSpPr>
        <p:spPr>
          <a:xfrm rot="19810222">
            <a:off x="2528869" y="4427646"/>
            <a:ext cx="3656017" cy="807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TW" altLang="en-US" sz="2800" dirty="0" smtClean="0">
                <a:solidFill>
                  <a:schemeClr val="tx1">
                    <a:tint val="75000"/>
                  </a:schemeClr>
                </a:solidFill>
                <a:latin typeface="黑体" pitchFamily="2" charset="-122"/>
                <a:ea typeface="黑体" pitchFamily="2" charset="-122"/>
              </a:rPr>
              <a:t>支付宝</a:t>
            </a:r>
            <a:r>
              <a:rPr lang="en-US" altLang="zh-TW" sz="2800" dirty="0" smtClean="0">
                <a:solidFill>
                  <a:schemeClr val="tx1">
                    <a:tint val="75000"/>
                  </a:schemeClr>
                </a:solidFill>
                <a:latin typeface="黑体" pitchFamily="2" charset="-122"/>
                <a:ea typeface="黑体" pitchFamily="2" charset="-122"/>
              </a:rPr>
              <a:t>/</a:t>
            </a:r>
            <a:r>
              <a:rPr lang="zh-TW" altLang="en-US" sz="2800" dirty="0" smtClean="0">
                <a:solidFill>
                  <a:schemeClr val="tx1">
                    <a:tint val="75000"/>
                  </a:schemeClr>
                </a:solidFill>
                <a:latin typeface="黑体" pitchFamily="2" charset="-122"/>
                <a:ea typeface="黑体" pitchFamily="2" charset="-122"/>
              </a:rPr>
              <a:t>技术部</a:t>
            </a:r>
            <a:endParaRPr lang="en-US" altLang="zh-TW" sz="2800" dirty="0" smtClean="0">
              <a:solidFill>
                <a:schemeClr val="tx1">
                  <a:tint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 rot="1739591">
            <a:off x="3625861" y="621078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尼古丁</a:t>
            </a:r>
            <a:endParaRPr lang="zh-CN" altLang="en-US" sz="4400" dirty="0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 rot="372467">
            <a:off x="2949564" y="2043201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咖啡因</a:t>
            </a:r>
            <a:endParaRPr lang="zh-CN" altLang="en-US" sz="4400" dirty="0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 rot="770642">
            <a:off x="4454151" y="1470994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+</a:t>
            </a:r>
            <a:endParaRPr lang="zh-CN" altLang="en-US" sz="4400" dirty="0">
              <a:solidFill>
                <a:srgbClr val="FFC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" name="副标题 2"/>
          <p:cNvSpPr txBox="1">
            <a:spLocks/>
          </p:cNvSpPr>
          <p:nvPr/>
        </p:nvSpPr>
        <p:spPr>
          <a:xfrm rot="18432393">
            <a:off x="4637807" y="4644340"/>
            <a:ext cx="2017752" cy="807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TW" altLang="en-US" sz="2800" dirty="0" smtClean="0">
                <a:solidFill>
                  <a:schemeClr val="tx1">
                    <a:tint val="75000"/>
                  </a:schemeClr>
                </a:solidFill>
                <a:latin typeface="黑体" pitchFamily="2" charset="-122"/>
                <a:ea typeface="黑体" pitchFamily="2" charset="-122"/>
              </a:rPr>
              <a:t>蔡学镛</a:t>
            </a:r>
            <a:endParaRPr lang="en-US" altLang="zh-TW" sz="2800" dirty="0" smtClean="0">
              <a:solidFill>
                <a:schemeClr val="tx1">
                  <a:tint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尾页范例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6" name="Picture 2" descr="http://www.typeisbeautiful.com/wp-content/uploads/2007/09/69004829_bc940f08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144000" cy="6886066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6562" name="Picture 2" descr="http://www.salmonellablog.com/rice-wisdom-058-receipe-sushi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arm3.static.flickr.com/2330/2416100250_aa478b349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26033" cy="6994525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3137573" y="296733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Thank You</a:t>
            </a:r>
            <a:endParaRPr lang="zh-CN" altLang="en-US" sz="54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破题范例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images.buycostumes.com/mgen/merchandiser/3138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44" y="1357298"/>
            <a:ext cx="4514850" cy="4514850"/>
          </a:xfrm>
          <a:prstGeom prst="rect">
            <a:avLst/>
          </a:prstGeom>
          <a:noFill/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643306" y="1571612"/>
            <a:ext cx="5143536" cy="2857520"/>
          </a:xfrm>
        </p:spPr>
        <p:txBody>
          <a:bodyPr>
            <a:normAutofit/>
          </a:bodyPr>
          <a:lstStyle/>
          <a:p>
            <a:r>
              <a:rPr lang="en-US" altLang="zh-CN" sz="8000" dirty="0" smtClean="0">
                <a:solidFill>
                  <a:srgbClr val="C00000"/>
                </a:solidFill>
                <a:latin typeface="Gungsuh" pitchFamily="18" charset="-127"/>
                <a:ea typeface="Gungsuh" pitchFamily="18" charset="-127"/>
              </a:rPr>
              <a:t>13</a:t>
            </a:r>
            <a:r>
              <a:rPr lang="en-US" altLang="zh-CN" dirty="0" smtClean="0">
                <a:solidFill>
                  <a:srgbClr val="C00000"/>
                </a:solidFill>
              </a:rPr>
              <a:t> Years ago</a:t>
            </a:r>
            <a:br>
              <a:rPr lang="en-US" altLang="zh-CN" dirty="0" smtClean="0">
                <a:solidFill>
                  <a:srgbClr val="C00000"/>
                </a:solidFill>
              </a:rPr>
            </a:br>
            <a:r>
              <a:rPr lang="en-US" altLang="zh-CN" dirty="0" smtClean="0">
                <a:solidFill>
                  <a:srgbClr val="C00000"/>
                </a:solidFill>
              </a:rPr>
              <a:t>Java Was Born</a:t>
            </a:r>
            <a:endParaRPr lang="zh-CN" altLang="en-US" sz="8900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85918" y="500042"/>
            <a:ext cx="1435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1996</a:t>
            </a:r>
            <a:endParaRPr lang="zh-CN" altLang="en-US" sz="4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4"/>
            <a:ext cx="5143518" cy="685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 rot="19884586">
            <a:off x="2109432" y="4027858"/>
            <a:ext cx="2400336" cy="76944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altLang="zh-CN" sz="4400" b="1" dirty="0" smtClean="0">
                <a:ln/>
                <a:solidFill>
                  <a:schemeClr val="accent3"/>
                </a:solidFill>
              </a:rPr>
              <a:t>Language</a:t>
            </a:r>
            <a:endParaRPr lang="zh-CN" altLang="en-US" sz="4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1538" y="1643051"/>
            <a:ext cx="2177648" cy="100013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20632028"/>
              </a:avLst>
            </a:prstTxWarp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altLang="zh-CN" sz="4400" b="1" dirty="0" smtClean="0">
                <a:ln/>
                <a:solidFill>
                  <a:schemeClr val="accent3"/>
                </a:solidFill>
              </a:rPr>
              <a:t>Libraries</a:t>
            </a:r>
            <a:endParaRPr lang="zh-CN" altLang="en-US" sz="4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3043443" flipH="1">
            <a:off x="244749" y="2994568"/>
            <a:ext cx="145715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altLang="zh-CN" sz="4400" b="1" dirty="0" smtClean="0">
                <a:ln/>
                <a:solidFill>
                  <a:schemeClr val="accent3"/>
                </a:solidFill>
              </a:rPr>
              <a:t>VMs</a:t>
            </a:r>
            <a:endParaRPr lang="zh-CN" altLang="en-US" sz="4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929058" y="1714488"/>
            <a:ext cx="5143536" cy="2857520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Java Consists of </a:t>
            </a:r>
            <a:br>
              <a:rPr lang="en-US" altLang="zh-CN" b="1" dirty="0" smtClean="0">
                <a:solidFill>
                  <a:srgbClr val="C00000"/>
                </a:solidFill>
              </a:rPr>
            </a:br>
            <a:r>
              <a:rPr lang="en-US" altLang="zh-CN" sz="8000" b="1" dirty="0" smtClean="0">
                <a:solidFill>
                  <a:srgbClr val="C00000"/>
                </a:solidFill>
                <a:latin typeface="Gungsuh" pitchFamily="18" charset="-127"/>
                <a:ea typeface="Gungsuh" pitchFamily="18" charset="-127"/>
              </a:rPr>
              <a:t>3</a:t>
            </a:r>
            <a:r>
              <a:rPr lang="en-US" altLang="zh-CN" b="1" dirty="0" smtClean="0">
                <a:solidFill>
                  <a:srgbClr val="C00000"/>
                </a:solidFill>
              </a:rPr>
              <a:t> Parts</a:t>
            </a:r>
            <a:endParaRPr lang="zh-CN" altLang="en-US" sz="89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www.iconarchive.com/icons/deleket/scrap/Calendar-256x25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2285992"/>
            <a:ext cx="2438400" cy="2438400"/>
          </a:xfrm>
          <a:prstGeom prst="rect">
            <a:avLst/>
          </a:prstGeom>
          <a:noFill/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643306" y="1571612"/>
            <a:ext cx="5143536" cy="285752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After </a:t>
            </a:r>
            <a:r>
              <a:rPr lang="en-US" altLang="zh-CN" sz="8000" dirty="0" smtClean="0">
                <a:solidFill>
                  <a:srgbClr val="C00000"/>
                </a:solidFill>
                <a:latin typeface="Gungsuh" pitchFamily="18" charset="-127"/>
                <a:ea typeface="Gungsuh" pitchFamily="18" charset="-127"/>
              </a:rPr>
              <a:t>13</a:t>
            </a:r>
            <a:r>
              <a:rPr lang="en-US" altLang="zh-CN" dirty="0" smtClean="0">
                <a:solidFill>
                  <a:srgbClr val="C00000"/>
                </a:solidFill>
              </a:rPr>
              <a:t> Years</a:t>
            </a:r>
            <a:br>
              <a:rPr lang="en-US" altLang="zh-CN" dirty="0" smtClean="0">
                <a:solidFill>
                  <a:srgbClr val="C00000"/>
                </a:solidFill>
              </a:rPr>
            </a:br>
            <a:r>
              <a:rPr lang="en-US" altLang="zh-CN" dirty="0" smtClean="0">
                <a:solidFill>
                  <a:srgbClr val="C00000"/>
                </a:solidFill>
              </a:rPr>
              <a:t>Java Becomes…</a:t>
            </a:r>
            <a:endParaRPr lang="zh-CN" altLang="en-US" sz="89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hashit.net/uploaded/image/3d/oldma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8" y="0"/>
            <a:ext cx="8000992" cy="68580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282" y="571480"/>
            <a:ext cx="3614734" cy="2643206"/>
          </a:xfrm>
        </p:spPr>
        <p:txBody>
          <a:bodyPr>
            <a:normAutofit/>
          </a:bodyPr>
          <a:lstStyle/>
          <a:p>
            <a:r>
              <a:rPr lang="en-US" altLang="zh-CN" sz="3600" u="sng" dirty="0" smtClean="0">
                <a:solidFill>
                  <a:schemeClr val="bg1"/>
                </a:solidFill>
              </a:rPr>
              <a:t>Language</a:t>
            </a:r>
            <a:r>
              <a:rPr lang="en-US" altLang="zh-CN" sz="3600" dirty="0" smtClean="0">
                <a:solidFill>
                  <a:schemeClr val="bg1"/>
                </a:solidFill>
              </a:rPr>
              <a:t> Is</a:t>
            </a:r>
            <a:br>
              <a:rPr lang="en-US" altLang="zh-CN" sz="3600" dirty="0" smtClean="0">
                <a:solidFill>
                  <a:schemeClr val="bg1"/>
                </a:solidFill>
              </a:rPr>
            </a:br>
            <a:r>
              <a:rPr lang="en-US" altLang="zh-CN" sz="8900" spc="600" dirty="0" smtClean="0">
                <a:solidFill>
                  <a:schemeClr val="bg1"/>
                </a:solidFill>
                <a:latin typeface="GungsuhChe" pitchFamily="49" charset="-127"/>
                <a:ea typeface="GungsuhChe" pitchFamily="49" charset="-127"/>
              </a:rPr>
              <a:t>Old</a:t>
            </a:r>
            <a:endParaRPr lang="zh-CN" altLang="en-US" sz="8900" spc="600" dirty="0">
              <a:solidFill>
                <a:schemeClr val="bg1"/>
              </a:solidFill>
              <a:latin typeface="GungsuhChe" pitchFamily="49" charset="-127"/>
              <a:ea typeface="GungsuhChe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www.design.md/_files/1165-photo_07-08-02_4925_koste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57620" y="357166"/>
            <a:ext cx="5143536" cy="2857520"/>
          </a:xfrm>
        </p:spPr>
        <p:txBody>
          <a:bodyPr>
            <a:normAutofit/>
          </a:bodyPr>
          <a:lstStyle/>
          <a:p>
            <a:r>
              <a:rPr lang="en-US" altLang="zh-CN" sz="3600" u="sng" dirty="0" smtClean="0">
                <a:solidFill>
                  <a:schemeClr val="bg1"/>
                </a:solidFill>
              </a:rPr>
              <a:t>VMs</a:t>
            </a:r>
            <a:r>
              <a:rPr lang="en-US" altLang="zh-CN" sz="3600" dirty="0" smtClean="0">
                <a:solidFill>
                  <a:schemeClr val="bg1"/>
                </a:solidFill>
              </a:rPr>
              <a:t> are</a:t>
            </a:r>
            <a:r>
              <a:rPr lang="en-US" altLang="zh-CN" dirty="0" smtClean="0">
                <a:solidFill>
                  <a:schemeClr val="bg1"/>
                </a:solidFill>
              </a:rPr>
              <a:t/>
            </a:r>
            <a:br>
              <a:rPr lang="en-US" altLang="zh-CN" dirty="0" smtClean="0">
                <a:solidFill>
                  <a:schemeClr val="bg1"/>
                </a:solidFill>
              </a:rPr>
            </a:br>
            <a:r>
              <a:rPr lang="en-US" altLang="zh-CN" sz="8900" dirty="0" smtClean="0">
                <a:solidFill>
                  <a:schemeClr val="bg1"/>
                </a:solidFill>
              </a:rPr>
              <a:t>Strong</a:t>
            </a:r>
            <a:endParaRPr lang="zh-CN" altLang="en-US" sz="8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www.britishcouncil.org/learnenglish-central-stories-treasure-story-330x220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34" y="2500306"/>
            <a:ext cx="3929036" cy="3845693"/>
          </a:xfrm>
          <a:prstGeom prst="rect">
            <a:avLst/>
          </a:prstGeom>
          <a:noFill/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857620" y="714356"/>
            <a:ext cx="5143536" cy="2857520"/>
          </a:xfrm>
        </p:spPr>
        <p:txBody>
          <a:bodyPr>
            <a:normAutofit/>
          </a:bodyPr>
          <a:lstStyle/>
          <a:p>
            <a:r>
              <a:rPr lang="en-US" altLang="zh-CN" sz="3600" u="sng" dirty="0" smtClean="0">
                <a:solidFill>
                  <a:srgbClr val="FFFFFF"/>
                </a:solidFill>
              </a:rPr>
              <a:t>Libraries</a:t>
            </a:r>
            <a:r>
              <a:rPr lang="en-US" altLang="zh-CN" sz="3600" dirty="0" smtClean="0">
                <a:solidFill>
                  <a:srgbClr val="FFFFFF"/>
                </a:solidFill>
              </a:rPr>
              <a:t> are</a:t>
            </a:r>
            <a:br>
              <a:rPr lang="en-US" altLang="zh-CN" sz="3600" dirty="0" smtClean="0">
                <a:solidFill>
                  <a:srgbClr val="FFFFFF"/>
                </a:solidFill>
              </a:rPr>
            </a:br>
            <a:r>
              <a:rPr lang="en-US" altLang="zh-CN" sz="8900" dirty="0" smtClean="0">
                <a:solidFill>
                  <a:srgbClr val="FFFFFF"/>
                </a:solidFill>
              </a:rPr>
              <a:t>Wealthy</a:t>
            </a:r>
            <a:endParaRPr lang="zh-CN" altLang="en-US" sz="8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4"/>
            <a:ext cx="5143518" cy="685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571868" y="785794"/>
            <a:ext cx="5572132" cy="2857520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rgbClr val="C00000"/>
                </a:solidFill>
              </a:rPr>
              <a:t>Java Platform</a:t>
            </a:r>
            <a:br>
              <a:rPr lang="en-US" altLang="zh-CN" sz="3600" dirty="0" smtClean="0">
                <a:solidFill>
                  <a:srgbClr val="C00000"/>
                </a:solidFill>
              </a:rPr>
            </a:br>
            <a:r>
              <a:rPr lang="en-US" altLang="zh-CN" sz="3600" dirty="0" smtClean="0">
                <a:solidFill>
                  <a:srgbClr val="C00000"/>
                </a:solidFill>
              </a:rPr>
              <a:t>Needs A</a:t>
            </a:r>
            <a:br>
              <a:rPr lang="en-US" altLang="zh-CN" sz="3600" dirty="0" smtClean="0">
                <a:solidFill>
                  <a:srgbClr val="C00000"/>
                </a:solidFill>
              </a:rPr>
            </a:br>
            <a:r>
              <a:rPr lang="en-US" altLang="zh-CN" sz="6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Language</a:t>
            </a:r>
            <a:endParaRPr lang="zh-CN" altLang="en-US" sz="6000" dirty="0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 rot="19884586">
            <a:off x="2109432" y="4275279"/>
            <a:ext cx="2400336" cy="76944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zh-CN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  <a:endParaRPr lang="zh-CN" alt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71538" y="1643051"/>
            <a:ext cx="2177648" cy="100013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20632028"/>
              </a:avLst>
            </a:prstTxWarp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altLang="zh-CN" sz="4400" b="1" dirty="0" smtClean="0">
                <a:ln/>
                <a:solidFill>
                  <a:schemeClr val="accent3"/>
                </a:solidFill>
              </a:rPr>
              <a:t>Libraries</a:t>
            </a:r>
            <a:endParaRPr lang="zh-CN" altLang="en-US" sz="4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rot="3043443" flipH="1">
            <a:off x="244749" y="2994568"/>
            <a:ext cx="145715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altLang="zh-CN" sz="4400" b="1" dirty="0" smtClean="0">
                <a:ln/>
                <a:solidFill>
                  <a:schemeClr val="accent3"/>
                </a:solidFill>
              </a:rPr>
              <a:t>VMs</a:t>
            </a:r>
            <a:endParaRPr lang="zh-CN" altLang="en-US" sz="4400" b="1" dirty="0">
              <a:ln/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hristianpfeil.com/wp-content/uploads/2007/10/javafx_bi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3996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714744" y="1142984"/>
            <a:ext cx="4794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</a:rPr>
              <a:t>Here Comes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://www.monthly.se/nucleus/media/6/Salmon_Sushi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158" y="1357298"/>
            <a:ext cx="8569304" cy="5076602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生鱼片三要素</a:t>
            </a:r>
            <a:endParaRPr lang="zh-CN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 rot="1636041">
            <a:off x="7245053" y="286162"/>
            <a:ext cx="1629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dirty="0" smtClean="0">
                <a:solidFill>
                  <a:srgbClr val="FA86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彩云" pitchFamily="2" charset="-122"/>
                <a:ea typeface="华文彩云" pitchFamily="2" charset="-122"/>
              </a:rPr>
              <a:t>？</a:t>
            </a:r>
            <a:endParaRPr lang="zh-CN" altLang="en-US" sz="9600" dirty="0">
              <a:solidFill>
                <a:srgbClr val="FA860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彩云" pitchFamily="2" charset="-122"/>
              <a:ea typeface="华文彩云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6325" y="3071810"/>
            <a:ext cx="4910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But JavaFX is just for </a:t>
            </a:r>
            <a:r>
              <a:rPr lang="en-US" altLang="zh-CN" sz="3200" dirty="0" smtClean="0">
                <a:solidFill>
                  <a:srgbClr val="FFFF00"/>
                </a:solidFill>
              </a:rPr>
              <a:t>RIA</a:t>
            </a:r>
            <a:r>
              <a:rPr lang="en-US" altLang="zh-CN" sz="3200" dirty="0" smtClean="0">
                <a:solidFill>
                  <a:schemeClr val="bg1"/>
                </a:solidFill>
              </a:rPr>
              <a:t> . . . 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static.flickr.com/3608/3373249296_0d15db33d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428736"/>
            <a:ext cx="2924175" cy="4191000"/>
          </a:xfrm>
          <a:prstGeom prst="rect">
            <a:avLst/>
          </a:prstGeom>
          <a:noFill/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71472" y="2071678"/>
            <a:ext cx="5143536" cy="2857520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rgbClr val="C00000"/>
                </a:solidFill>
              </a:rPr>
              <a:t>Have a Toast to</a:t>
            </a:r>
            <a:br>
              <a:rPr lang="en-US" altLang="zh-CN" sz="3600" dirty="0" smtClean="0">
                <a:solidFill>
                  <a:srgbClr val="C00000"/>
                </a:solidFill>
              </a:rPr>
            </a:br>
            <a:r>
              <a:rPr lang="en-US" altLang="zh-CN" sz="8900" spc="3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Scala</a:t>
            </a:r>
            <a:endParaRPr lang="zh-CN" altLang="en-US" sz="8900" spc="3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43504" y="5214950"/>
            <a:ext cx="1643074" cy="428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名言引用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/>
            </a:r>
            <a:br>
              <a:rPr lang="en-US" altLang="zh-TW" dirty="0" smtClean="0">
                <a:latin typeface="黑体" pitchFamily="2" charset="-122"/>
                <a:ea typeface="黑体" pitchFamily="2" charset="-122"/>
              </a:rPr>
            </a:b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范例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28860" y="1071546"/>
            <a:ext cx="6257940" cy="4740277"/>
          </a:xfrm>
        </p:spPr>
        <p:txBody>
          <a:bodyPr/>
          <a:lstStyle/>
          <a:p>
            <a:pPr>
              <a:buNone/>
            </a:pPr>
            <a:r>
              <a:rPr lang="zh-TW" altLang="en-US" sz="3600" dirty="0" smtClean="0">
                <a:latin typeface="黑体" pitchFamily="2" charset="-122"/>
                <a:ea typeface="黑体" pitchFamily="2" charset="-122"/>
              </a:rPr>
              <a:t>教导科学家，使其精通写作，</a:t>
            </a:r>
            <a:endParaRPr lang="en-US" altLang="zh-TW" sz="3600" dirty="0" smtClean="0">
              <a:latin typeface="黑体" pitchFamily="2" charset="-122"/>
              <a:ea typeface="黑体" pitchFamily="2" charset="-122"/>
            </a:endParaRPr>
          </a:p>
          <a:p>
            <a:pPr>
              <a:buNone/>
            </a:pPr>
            <a:r>
              <a:rPr lang="zh-TW" altLang="en-US" sz="3600" dirty="0" smtClean="0">
                <a:latin typeface="黑体" pitchFamily="2" charset="-122"/>
                <a:ea typeface="黑体" pitchFamily="2" charset="-122"/>
              </a:rPr>
              <a:t>这是相当重要的事。</a:t>
            </a:r>
            <a:endParaRPr lang="en-US" altLang="zh-CN" sz="3600" dirty="0" smtClean="0">
              <a:latin typeface="黑体" pitchFamily="2" charset="-122"/>
              <a:ea typeface="黑体" pitchFamily="2" charset="-122"/>
            </a:endParaRPr>
          </a:p>
          <a:p>
            <a:pPr>
              <a:buNone/>
            </a:pPr>
            <a:endParaRPr lang="en-US" altLang="zh-CN" dirty="0">
              <a:latin typeface="黑体" pitchFamily="2" charset="-122"/>
              <a:ea typeface="黑体" pitchFamily="2" charset="-122"/>
            </a:endParaRPr>
          </a:p>
          <a:p>
            <a:pPr algn="r">
              <a:buNone/>
            </a:pP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pPr algn="r">
              <a:buNone/>
            </a:pP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诺贝尔物理奖得主</a:t>
            </a:r>
            <a:endParaRPr lang="en-US" altLang="zh-TW" dirty="0" smtClean="0">
              <a:latin typeface="黑体" pitchFamily="2" charset="-122"/>
              <a:ea typeface="黑体" pitchFamily="2" charset="-122"/>
            </a:endParaRPr>
          </a:p>
          <a:p>
            <a:pPr algn="r">
              <a:buNone/>
            </a:pPr>
            <a:r>
              <a:rPr lang="en-US" altLang="zh-CN" dirty="0" smtClean="0">
                <a:ea typeface="黑体" pitchFamily="2" charset="-122"/>
              </a:rPr>
              <a:t>Arno A. Penzias</a:t>
            </a:r>
            <a:endParaRPr lang="zh-CN" altLang="en-US" dirty="0">
              <a:ea typeface="黑体" pitchFamily="2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2767023"/>
            <a:ext cx="154305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42976" y="4214818"/>
            <a:ext cx="2786082" cy="8667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名言</a:t>
            </a:r>
            <a:endParaRPr lang="zh-CN" altLang="en-US" sz="24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42976" y="5153036"/>
            <a:ext cx="1000132" cy="11334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照片</a:t>
            </a:r>
            <a:endParaRPr lang="zh-CN" altLang="en-US" sz="24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4546" y="5153036"/>
            <a:ext cx="1714512" cy="11334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姓名</a:t>
            </a:r>
            <a:endParaRPr lang="en-US" altLang="zh-TW" sz="2400" dirty="0" smtClean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头衔</a:t>
            </a:r>
            <a:endParaRPr lang="zh-CN" altLang="en-US" sz="24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43702" y="4214818"/>
            <a:ext cx="1428760" cy="10001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名言</a:t>
            </a:r>
            <a:endParaRPr lang="zh-CN" altLang="en-US" sz="24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43702" y="5286388"/>
            <a:ext cx="1428760" cy="10001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姓名</a:t>
            </a:r>
            <a:endParaRPr lang="en-US" altLang="zh-TW" sz="2400" dirty="0" smtClean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头衔</a:t>
            </a:r>
            <a:endParaRPr lang="zh-CN" altLang="en-US" sz="24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名言引用的布局模式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86380" y="4214818"/>
            <a:ext cx="1285884" cy="207170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照片</a:t>
            </a:r>
            <a:endParaRPr lang="zh-CN" altLang="en-US" sz="24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43240" y="1571612"/>
            <a:ext cx="2714644" cy="10001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名言</a:t>
            </a:r>
            <a:endParaRPr lang="zh-CN" altLang="en-US" sz="24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43240" y="2643182"/>
            <a:ext cx="2714644" cy="10001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姓名</a:t>
            </a:r>
            <a:endParaRPr lang="en-US" altLang="zh-TW" sz="2400" dirty="0" smtClean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头衔</a:t>
            </a:r>
            <a:endParaRPr lang="zh-CN" altLang="en-US" sz="2400" dirty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底图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>+</a:t>
            </a: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文字</a:t>
            </a:r>
            <a:r>
              <a:rPr lang="en-US" altLang="zh-TW" dirty="0" smtClean="0">
                <a:latin typeface="黑体" pitchFamily="2" charset="-122"/>
                <a:ea typeface="黑体" pitchFamily="2" charset="-122"/>
              </a:rPr>
              <a:t/>
            </a:r>
            <a:br>
              <a:rPr lang="en-US" altLang="zh-TW" dirty="0" smtClean="0">
                <a:latin typeface="黑体" pitchFamily="2" charset="-122"/>
                <a:ea typeface="黑体" pitchFamily="2" charset="-122"/>
              </a:rPr>
            </a:br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范例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://yamamay.files.wordpress.com/2009/05/maasai_trib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0"/>
            <a:ext cx="9167874" cy="68580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538225" y="142852"/>
            <a:ext cx="639149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800" dirty="0" smtClean="0">
                <a:latin typeface="黑体" pitchFamily="2" charset="-122"/>
                <a:ea typeface="黑体" pitchFamily="2" charset="-122"/>
              </a:rPr>
              <a:t>如果我们的思想不能诉诸文字，</a:t>
            </a:r>
            <a:endParaRPr lang="en-US" altLang="zh-TW" sz="2800" dirty="0" smtClean="0">
              <a:latin typeface="黑体" pitchFamily="2" charset="-122"/>
              <a:ea typeface="黑体" pitchFamily="2" charset="-122"/>
            </a:endParaRPr>
          </a:p>
          <a:p>
            <a:pPr algn="r"/>
            <a:r>
              <a:rPr lang="zh-TW" altLang="en-US" sz="2800" dirty="0" smtClean="0">
                <a:latin typeface="黑体" pitchFamily="2" charset="-122"/>
                <a:ea typeface="黑体" pitchFamily="2" charset="-122"/>
              </a:rPr>
              <a:t>我们将停留在</a:t>
            </a:r>
            <a:r>
              <a:rPr lang="zh-TW" alt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史前部落时代</a:t>
            </a:r>
            <a:r>
              <a:rPr lang="zh-TW" altLang="en-US" sz="2800" dirty="0" smtClean="0">
                <a:latin typeface="黑体" pitchFamily="2" charset="-122"/>
                <a:ea typeface="黑体" pitchFamily="2" charset="-122"/>
              </a:rPr>
              <a:t>。</a:t>
            </a:r>
            <a:endParaRPr lang="zh-CN" altLang="en-US" sz="28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 rot="20321953">
            <a:off x="99087" y="314739"/>
            <a:ext cx="1504404" cy="500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范例壹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www.usday.us/yahoo_site_admin/assets/images/title_academic.193222648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4"/>
            <a:ext cx="9144032" cy="6858048"/>
          </a:xfrm>
          <a:prstGeom prst="rect">
            <a:avLst/>
          </a:prstGeom>
          <a:noFill/>
        </p:spPr>
      </p:pic>
      <p:pic>
        <p:nvPicPr>
          <p:cNvPr id="20" name="Picture 4" descr="C:\Documents and Settings\kongxuan\Local Settings\Temporary Internet Files\Content.IE5\TAQSQKNA\postit[2]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3071802" y="2743218"/>
            <a:ext cx="2952750" cy="3257550"/>
          </a:xfrm>
          <a:prstGeom prst="rect">
            <a:avLst/>
          </a:prstGeom>
          <a:noFill/>
        </p:spPr>
      </p:pic>
      <p:sp>
        <p:nvSpPr>
          <p:cNvPr id="22" name="矩形 21"/>
          <p:cNvSpPr/>
          <p:nvPr/>
        </p:nvSpPr>
        <p:spPr>
          <a:xfrm rot="20960124">
            <a:off x="3524561" y="3508318"/>
            <a:ext cx="2166315" cy="1280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solidFill>
                  <a:schemeClr val="accent1">
                    <a:lumMod val="75000"/>
                  </a:schemeClr>
                </a:solidFill>
                <a:latin typeface="黑体" pitchFamily="2" charset="-122"/>
                <a:ea typeface="黑体" pitchFamily="2" charset="-122"/>
              </a:rPr>
              <a:t>技术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 rot="20744929">
            <a:off x="4643438" y="4957796"/>
            <a:ext cx="1214446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Picture 4" descr="C:\Documents and Settings\kongxuan\Local Settings\Temporary Internet Files\Content.IE5\TAQSQKNA\postit[2].pn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 rot="20236707">
            <a:off x="5962491" y="2301214"/>
            <a:ext cx="2952750" cy="3257550"/>
          </a:xfrm>
          <a:prstGeom prst="rect">
            <a:avLst/>
          </a:prstGeom>
          <a:noFill/>
        </p:spPr>
      </p:pic>
      <p:sp>
        <p:nvSpPr>
          <p:cNvPr id="25" name="矩形 24"/>
          <p:cNvSpPr/>
          <p:nvPr/>
        </p:nvSpPr>
        <p:spPr>
          <a:xfrm rot="19596831">
            <a:off x="6304209" y="3062170"/>
            <a:ext cx="2166315" cy="1280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solidFill>
                  <a:schemeClr val="accent1">
                    <a:lumMod val="75000"/>
                  </a:schemeClr>
                </a:solidFill>
                <a:latin typeface="黑体" pitchFamily="2" charset="-122"/>
                <a:ea typeface="黑体" pitchFamily="2" charset="-122"/>
              </a:rPr>
              <a:t>学术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 rot="19381636">
            <a:off x="7736963" y="4188354"/>
            <a:ext cx="1214446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4" descr="C:\Documents and Settings\kongxuan\Local Settings\Temporary Internet Files\Content.IE5\TAQSQKNA\postit[2].pn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 rot="465282">
            <a:off x="4119580" y="-30022"/>
            <a:ext cx="2952750" cy="3257550"/>
          </a:xfrm>
          <a:prstGeom prst="rect">
            <a:avLst/>
          </a:prstGeom>
          <a:noFill/>
        </p:spPr>
      </p:pic>
      <p:sp>
        <p:nvSpPr>
          <p:cNvPr id="28" name="矩形 27"/>
          <p:cNvSpPr/>
          <p:nvPr/>
        </p:nvSpPr>
        <p:spPr>
          <a:xfrm rot="21425406">
            <a:off x="4572339" y="735078"/>
            <a:ext cx="2166315" cy="1280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>
                <a:solidFill>
                  <a:schemeClr val="accent1">
                    <a:lumMod val="75000"/>
                  </a:schemeClr>
                </a:solidFill>
                <a:latin typeface="黑体" pitchFamily="2" charset="-122"/>
                <a:ea typeface="黑体" pitchFamily="2" charset="-122"/>
              </a:rPr>
              <a:t>文学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 rot="21258195">
            <a:off x="5691216" y="2184556"/>
            <a:ext cx="1214446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14282" y="1696698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latin typeface="黑体" pitchFamily="2" charset="-122"/>
                <a:ea typeface="黑体" pitchFamily="2" charset="-122"/>
              </a:rPr>
              <a:t>写作的</a:t>
            </a:r>
            <a:endParaRPr lang="en-US" altLang="zh-TW" sz="4400" dirty="0" smtClean="0">
              <a:latin typeface="黑体" pitchFamily="2" charset="-122"/>
              <a:ea typeface="黑体" pitchFamily="2" charset="-122"/>
            </a:endParaRPr>
          </a:p>
          <a:p>
            <a:r>
              <a:rPr lang="zh-TW" altLang="en-US" sz="4400" dirty="0" smtClean="0">
                <a:latin typeface="黑体" pitchFamily="2" charset="-122"/>
                <a:ea typeface="黑体" pitchFamily="2" charset="-122"/>
              </a:rPr>
              <a:t>三个世界</a:t>
            </a:r>
            <a:endParaRPr lang="zh-CN" altLang="en-US" sz="4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 rot="20321953">
            <a:off x="99087" y="314739"/>
            <a:ext cx="1504404" cy="500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范例贰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talkingdancer.com/i/yoga_main.jpg"/>
          <p:cNvPicPr>
            <a:picLocks noChangeAspect="1" noChangeArrowheads="1"/>
          </p:cNvPicPr>
          <p:nvPr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2" y="0"/>
            <a:ext cx="9144032" cy="6858000"/>
          </a:xfrm>
          <a:prstGeom prst="rect">
            <a:avLst/>
          </a:prstGeom>
          <a:noFill/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71472" y="214290"/>
            <a:ext cx="7786742" cy="5126055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TW" altLang="en-US" sz="4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没有人能完全客观</a:t>
            </a:r>
            <a:endParaRPr lang="en-US" altLang="zh-TW" sz="28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algn="r">
              <a:buNone/>
            </a:pPr>
            <a:endParaRPr lang="en-US" altLang="zh-TW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algn="r">
              <a:buNone/>
            </a:pPr>
            <a:r>
              <a:rPr lang="zh-TW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注意到自己的偏颇之处，</a:t>
            </a:r>
            <a:endParaRPr lang="en-US" altLang="zh-TW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algn="r">
              <a:buNone/>
            </a:pPr>
            <a:r>
              <a:rPr lang="zh-TW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并尽力保持平衡！</a:t>
            </a:r>
            <a:endParaRPr lang="en-US" altLang="zh-TW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 rot="20321953">
            <a:off x="99087" y="5672589"/>
            <a:ext cx="1504404" cy="500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范例参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模仿范例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4" name="Picture 4" descr="http://blog.chinaacc.com/fangdijiayuan@chinaacc.com/wp-content/blogs.dir/UserUpLoad/6/fangdijiayuan/Photo/200711361855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500174"/>
            <a:ext cx="2928958" cy="3214709"/>
          </a:xfrm>
        </p:spPr>
        <p:txBody>
          <a:bodyPr>
            <a:normAutofit/>
          </a:bodyPr>
          <a:lstStyle/>
          <a:p>
            <a:pPr marL="914400" indent="-914400">
              <a:buAutoNum type="arabicPeriod"/>
            </a:pPr>
            <a:r>
              <a:rPr lang="zh-TW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材料</a:t>
            </a:r>
            <a:endParaRPr lang="en-US" altLang="zh-TW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marL="914400" indent="-914400">
              <a:buAutoNum type="arabicPeriod"/>
            </a:pPr>
            <a:r>
              <a:rPr lang="zh-TW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结构</a:t>
            </a:r>
            <a:endParaRPr lang="en-US" altLang="zh-TW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  <a:p>
            <a:pPr marL="914400" indent="-914400">
              <a:buAutoNum type="arabicPeriod"/>
            </a:pPr>
            <a:r>
              <a:rPr lang="zh-TW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修饰</a:t>
            </a:r>
            <a:endParaRPr lang="en-US" altLang="zh-TW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500034" y="21429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简报</a:t>
            </a:r>
            <a:r>
              <a:rPr lang="zh-TW" altLang="en-US" sz="4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  <a:cs typeface="+mj-cs"/>
              </a:rPr>
              <a:t>三</a:t>
            </a:r>
            <a:r>
              <a:rPr kumimoji="0" lang="zh-TW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要素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sonofthesouth.net/uncle-sam/images/rebel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32" b="3727"/>
          <a:stretch>
            <a:fillRect/>
          </a:stretch>
        </p:blipFill>
        <p:spPr bwMode="auto">
          <a:xfrm>
            <a:off x="-32" y="0"/>
            <a:ext cx="5715000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715008" y="142852"/>
            <a:ext cx="342899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When It Comes to </a:t>
            </a:r>
            <a:r>
              <a:rPr lang="en-US" altLang="zh-CN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</a:t>
            </a:r>
            <a:r>
              <a:rPr lang="en-US" altLang="zh-CN" sz="3600" dirty="0" smtClean="0"/>
              <a:t>, Are You A</a:t>
            </a:r>
          </a:p>
          <a:p>
            <a:pPr algn="ctr"/>
            <a:r>
              <a:rPr lang="en-US" altLang="zh-CN" sz="4800" u="sng" spc="600" dirty="0" smtClean="0"/>
              <a:t>REBEL</a:t>
            </a:r>
            <a:r>
              <a:rPr lang="en-US" altLang="zh-CN" sz="4800" dirty="0" smtClean="0"/>
              <a:t>?</a:t>
            </a:r>
            <a:r>
              <a:rPr lang="en-US" altLang="zh-CN" sz="1600" dirty="0" smtClean="0"/>
              <a:t>[`</a:t>
            </a:r>
            <a:r>
              <a:rPr lang="en-US" altLang="zh-CN" sz="1600" dirty="0" err="1" smtClean="0"/>
              <a:t>rebl</a:t>
            </a:r>
            <a:r>
              <a:rPr lang="en-US" altLang="zh-CN" sz="1600" dirty="0" smtClean="0"/>
              <a:t>]</a:t>
            </a:r>
          </a:p>
          <a:p>
            <a:pPr algn="ctr"/>
            <a:endParaRPr lang="en-US" altLang="zh-CN" sz="1600" dirty="0" smtClean="0"/>
          </a:p>
          <a:p>
            <a:r>
              <a:rPr lang="en-US" altLang="zh-CN" sz="1600" dirty="0" smtClean="0"/>
              <a:t>Stand up for </a:t>
            </a:r>
            <a:r>
              <a:rPr lang="en-US" altLang="zh-CN" sz="4000" dirty="0" smtClean="0">
                <a:solidFill>
                  <a:srgbClr val="FFC000"/>
                </a:solidFill>
              </a:rPr>
              <a:t>Simplicity</a:t>
            </a:r>
            <a:r>
              <a:rPr lang="en-US" altLang="zh-CN" sz="1600" dirty="0" smtClean="0"/>
              <a:t> and </a:t>
            </a:r>
            <a:r>
              <a:rPr lang="en-US" altLang="zh-CN" sz="2400" dirty="0" smtClean="0">
                <a:solidFill>
                  <a:srgbClr val="C00000"/>
                </a:solidFill>
              </a:rPr>
              <a:t>Flexibility</a:t>
            </a:r>
            <a:r>
              <a:rPr lang="en-US" altLang="zh-CN" sz="1600" dirty="0" smtClean="0"/>
              <a:t>, Against  Software </a:t>
            </a:r>
            <a:r>
              <a:rPr lang="en-US" altLang="zh-CN" sz="2800" dirty="0" smtClean="0">
                <a:solidFill>
                  <a:srgbClr val="FF0000"/>
                </a:solidFill>
              </a:rPr>
              <a:t>Complexity</a:t>
            </a:r>
            <a:r>
              <a:rPr lang="en-US" altLang="zh-CN" sz="1600" dirty="0" smtClean="0"/>
              <a:t> and Software </a:t>
            </a:r>
            <a:r>
              <a:rPr lang="en-US" altLang="zh-CN" sz="4400" dirty="0" smtClean="0">
                <a:solidFill>
                  <a:srgbClr val="00B050"/>
                </a:solidFill>
              </a:rPr>
              <a:t>Obesity</a:t>
            </a:r>
            <a:r>
              <a:rPr lang="en-US" altLang="zh-CN" sz="1600" dirty="0" smtClean="0"/>
              <a:t>, and Want to Program with </a:t>
            </a:r>
            <a:r>
              <a:rPr lang="en-US" altLang="zh-CN" sz="2800" dirty="0" smtClean="0">
                <a:solidFill>
                  <a:srgbClr val="0070C0"/>
                </a:solidFill>
              </a:rPr>
              <a:t>Fun</a:t>
            </a:r>
            <a:r>
              <a:rPr lang="en-US" altLang="zh-CN" sz="1600" dirty="0" smtClean="0"/>
              <a:t>.</a:t>
            </a:r>
          </a:p>
          <a:p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Hay! You Got to Try </a:t>
            </a:r>
            <a:r>
              <a:rPr lang="en-US" altLang="zh-CN" sz="1600" strike="sngStrike" dirty="0" smtClean="0"/>
              <a:t>Java</a:t>
            </a:r>
            <a:r>
              <a:rPr lang="en-US" altLang="zh-CN" sz="1600" dirty="0" smtClean="0"/>
              <a:t>    </a:t>
            </a:r>
          </a:p>
          <a:p>
            <a:r>
              <a:rPr lang="en-US" altLang="zh-CN" sz="1600" dirty="0" smtClean="0"/>
              <a:t>                             </a:t>
            </a:r>
          </a:p>
          <a:p>
            <a:r>
              <a:rPr lang="en-US" altLang="zh-CN" sz="1600" dirty="0" smtClean="0"/>
              <a:t>                                      !!!</a:t>
            </a:r>
            <a:endParaRPr lang="zh-CN" altLang="en-US" sz="1600" dirty="0"/>
          </a:p>
        </p:txBody>
      </p:sp>
      <p:pic>
        <p:nvPicPr>
          <p:cNvPr id="5" name="Picture 14" descr="http://www.rebol.com/graphics/reb-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446" y="6072206"/>
            <a:ext cx="1676400" cy="500066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圆角矩形 46"/>
          <p:cNvSpPr/>
          <p:nvPr/>
        </p:nvSpPr>
        <p:spPr>
          <a:xfrm>
            <a:off x="3357554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48" name="圆角矩形 47"/>
          <p:cNvSpPr/>
          <p:nvPr/>
        </p:nvSpPr>
        <p:spPr>
          <a:xfrm>
            <a:off x="3357554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49" name="圆角矩形 48"/>
          <p:cNvSpPr/>
          <p:nvPr/>
        </p:nvSpPr>
        <p:spPr>
          <a:xfrm>
            <a:off x="3357554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0" name="圆角矩形 49"/>
          <p:cNvSpPr/>
          <p:nvPr/>
        </p:nvSpPr>
        <p:spPr>
          <a:xfrm>
            <a:off x="3357554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1" name="圆角矩形 50"/>
          <p:cNvSpPr/>
          <p:nvPr/>
        </p:nvSpPr>
        <p:spPr>
          <a:xfrm>
            <a:off x="2071670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2" name="圆角矩形 51"/>
          <p:cNvSpPr/>
          <p:nvPr/>
        </p:nvSpPr>
        <p:spPr>
          <a:xfrm>
            <a:off x="2071670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3" name="圆角矩形 52"/>
          <p:cNvSpPr/>
          <p:nvPr/>
        </p:nvSpPr>
        <p:spPr>
          <a:xfrm>
            <a:off x="4000496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4" name="圆角矩形 53"/>
          <p:cNvSpPr/>
          <p:nvPr/>
        </p:nvSpPr>
        <p:spPr>
          <a:xfrm>
            <a:off x="4000496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5" name="圆角矩形 54"/>
          <p:cNvSpPr/>
          <p:nvPr/>
        </p:nvSpPr>
        <p:spPr>
          <a:xfrm>
            <a:off x="4643438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6" name="圆角矩形 55"/>
          <p:cNvSpPr/>
          <p:nvPr/>
        </p:nvSpPr>
        <p:spPr>
          <a:xfrm>
            <a:off x="4643438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7" name="圆角矩形 56"/>
          <p:cNvSpPr/>
          <p:nvPr/>
        </p:nvSpPr>
        <p:spPr>
          <a:xfrm>
            <a:off x="4000496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8" name="圆角矩形 57"/>
          <p:cNvSpPr/>
          <p:nvPr/>
        </p:nvSpPr>
        <p:spPr>
          <a:xfrm>
            <a:off x="4000496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59" name="圆角矩形 58"/>
          <p:cNvSpPr/>
          <p:nvPr/>
        </p:nvSpPr>
        <p:spPr>
          <a:xfrm>
            <a:off x="3357554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88" name="圆角矩形 187"/>
          <p:cNvSpPr/>
          <p:nvPr/>
        </p:nvSpPr>
        <p:spPr>
          <a:xfrm>
            <a:off x="4643438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89" name="圆角矩形 188"/>
          <p:cNvSpPr/>
          <p:nvPr/>
        </p:nvSpPr>
        <p:spPr>
          <a:xfrm>
            <a:off x="4643438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90" name="圆角矩形 189"/>
          <p:cNvSpPr/>
          <p:nvPr/>
        </p:nvSpPr>
        <p:spPr>
          <a:xfrm>
            <a:off x="4643438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87" name="圆角矩形 186"/>
          <p:cNvSpPr/>
          <p:nvPr/>
        </p:nvSpPr>
        <p:spPr>
          <a:xfrm>
            <a:off x="4000496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82" name="圆角矩形 181"/>
          <p:cNvSpPr/>
          <p:nvPr/>
        </p:nvSpPr>
        <p:spPr>
          <a:xfrm>
            <a:off x="2714612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83" name="圆角矩形 182"/>
          <p:cNvSpPr/>
          <p:nvPr/>
        </p:nvSpPr>
        <p:spPr>
          <a:xfrm>
            <a:off x="2714612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84" name="圆角矩形 183"/>
          <p:cNvSpPr/>
          <p:nvPr/>
        </p:nvSpPr>
        <p:spPr>
          <a:xfrm>
            <a:off x="2714612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85" name="圆角矩形 184"/>
          <p:cNvSpPr/>
          <p:nvPr/>
        </p:nvSpPr>
        <p:spPr>
          <a:xfrm>
            <a:off x="2714612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86" name="圆角矩形 185"/>
          <p:cNvSpPr/>
          <p:nvPr/>
        </p:nvSpPr>
        <p:spPr>
          <a:xfrm>
            <a:off x="2714612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79" name="圆角矩形 178"/>
          <p:cNvSpPr/>
          <p:nvPr/>
        </p:nvSpPr>
        <p:spPr>
          <a:xfrm>
            <a:off x="2071670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80" name="圆角矩形 179"/>
          <p:cNvSpPr/>
          <p:nvPr/>
        </p:nvSpPr>
        <p:spPr>
          <a:xfrm>
            <a:off x="2071670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81" name="圆角矩形 180"/>
          <p:cNvSpPr/>
          <p:nvPr/>
        </p:nvSpPr>
        <p:spPr>
          <a:xfrm>
            <a:off x="2071670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57" name="圆角矩形 156"/>
          <p:cNvSpPr/>
          <p:nvPr/>
        </p:nvSpPr>
        <p:spPr>
          <a:xfrm>
            <a:off x="2714612" y="92867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58" name="圆角矩形 157"/>
          <p:cNvSpPr/>
          <p:nvPr/>
        </p:nvSpPr>
        <p:spPr>
          <a:xfrm>
            <a:off x="2714612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59" name="圆角矩形 158"/>
          <p:cNvSpPr/>
          <p:nvPr/>
        </p:nvSpPr>
        <p:spPr>
          <a:xfrm>
            <a:off x="2071670" y="92867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60" name="圆角矩形 159"/>
          <p:cNvSpPr/>
          <p:nvPr/>
        </p:nvSpPr>
        <p:spPr>
          <a:xfrm>
            <a:off x="2071670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61" name="圆角矩形 160"/>
          <p:cNvSpPr/>
          <p:nvPr/>
        </p:nvSpPr>
        <p:spPr>
          <a:xfrm>
            <a:off x="2714612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62" name="圆角矩形 161"/>
          <p:cNvSpPr/>
          <p:nvPr/>
        </p:nvSpPr>
        <p:spPr>
          <a:xfrm>
            <a:off x="2714612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63" name="圆角矩形 162"/>
          <p:cNvSpPr/>
          <p:nvPr/>
        </p:nvSpPr>
        <p:spPr>
          <a:xfrm>
            <a:off x="2071670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64" name="圆角矩形 163"/>
          <p:cNvSpPr/>
          <p:nvPr/>
        </p:nvSpPr>
        <p:spPr>
          <a:xfrm>
            <a:off x="2071670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65" name="圆角矩形 164"/>
          <p:cNvSpPr/>
          <p:nvPr/>
        </p:nvSpPr>
        <p:spPr>
          <a:xfrm>
            <a:off x="3357554" y="92867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66" name="圆角矩形 165"/>
          <p:cNvSpPr/>
          <p:nvPr/>
        </p:nvSpPr>
        <p:spPr>
          <a:xfrm>
            <a:off x="4643438" y="92867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67" name="圆角矩形 166"/>
          <p:cNvSpPr/>
          <p:nvPr/>
        </p:nvSpPr>
        <p:spPr>
          <a:xfrm>
            <a:off x="4643438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68" name="圆角矩形 167"/>
          <p:cNvSpPr/>
          <p:nvPr/>
        </p:nvSpPr>
        <p:spPr>
          <a:xfrm>
            <a:off x="4000496" y="92867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69" name="圆角矩形 168"/>
          <p:cNvSpPr/>
          <p:nvPr/>
        </p:nvSpPr>
        <p:spPr>
          <a:xfrm>
            <a:off x="4000496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70" name="圆角矩形 169"/>
          <p:cNvSpPr/>
          <p:nvPr/>
        </p:nvSpPr>
        <p:spPr>
          <a:xfrm>
            <a:off x="3357554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71" name="圆角矩形 170"/>
          <p:cNvSpPr/>
          <p:nvPr/>
        </p:nvSpPr>
        <p:spPr>
          <a:xfrm>
            <a:off x="3357554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72" name="圆角矩形 171"/>
          <p:cNvSpPr/>
          <p:nvPr/>
        </p:nvSpPr>
        <p:spPr>
          <a:xfrm>
            <a:off x="4643438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73" name="圆角矩形 172"/>
          <p:cNvSpPr/>
          <p:nvPr/>
        </p:nvSpPr>
        <p:spPr>
          <a:xfrm>
            <a:off x="4643438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74" name="圆角矩形 173"/>
          <p:cNvSpPr/>
          <p:nvPr/>
        </p:nvSpPr>
        <p:spPr>
          <a:xfrm>
            <a:off x="4000496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75" name="圆角矩形 174"/>
          <p:cNvSpPr/>
          <p:nvPr/>
        </p:nvSpPr>
        <p:spPr>
          <a:xfrm>
            <a:off x="4000496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76" name="圆角矩形 175"/>
          <p:cNvSpPr/>
          <p:nvPr/>
        </p:nvSpPr>
        <p:spPr>
          <a:xfrm>
            <a:off x="3357554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圆角矩形 7"/>
          <p:cNvSpPr/>
          <p:nvPr/>
        </p:nvSpPr>
        <p:spPr>
          <a:xfrm>
            <a:off x="2071670" y="285728"/>
            <a:ext cx="571504" cy="57150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R</a:t>
            </a:r>
            <a:endParaRPr lang="zh-CN" altLang="en-US" sz="3200" dirty="0"/>
          </a:p>
        </p:txBody>
      </p:sp>
      <p:sp>
        <p:nvSpPr>
          <p:cNvPr id="9" name="圆角矩形 8"/>
          <p:cNvSpPr/>
          <p:nvPr/>
        </p:nvSpPr>
        <p:spPr>
          <a:xfrm>
            <a:off x="2714612" y="285728"/>
            <a:ext cx="571504" cy="57150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E</a:t>
            </a:r>
            <a:endParaRPr lang="zh-CN" altLang="en-US" sz="3200" dirty="0"/>
          </a:p>
        </p:txBody>
      </p:sp>
      <p:sp>
        <p:nvSpPr>
          <p:cNvPr id="10" name="圆角矩形 9"/>
          <p:cNvSpPr/>
          <p:nvPr/>
        </p:nvSpPr>
        <p:spPr>
          <a:xfrm>
            <a:off x="3357554" y="285728"/>
            <a:ext cx="571504" cy="57150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B</a:t>
            </a:r>
            <a:endParaRPr lang="zh-CN" altLang="en-US" sz="3200" dirty="0"/>
          </a:p>
        </p:txBody>
      </p:sp>
      <p:sp>
        <p:nvSpPr>
          <p:cNvPr id="11" name="圆角矩形 10"/>
          <p:cNvSpPr/>
          <p:nvPr/>
        </p:nvSpPr>
        <p:spPr>
          <a:xfrm>
            <a:off x="4000496" y="285728"/>
            <a:ext cx="571504" cy="57150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O</a:t>
            </a:r>
            <a:endParaRPr lang="zh-CN" altLang="en-US" sz="3200" dirty="0"/>
          </a:p>
        </p:txBody>
      </p:sp>
      <p:sp>
        <p:nvSpPr>
          <p:cNvPr id="12" name="圆角矩形 11"/>
          <p:cNvSpPr/>
          <p:nvPr/>
        </p:nvSpPr>
        <p:spPr>
          <a:xfrm>
            <a:off x="4643438" y="285728"/>
            <a:ext cx="571504" cy="57150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L</a:t>
            </a:r>
            <a:endParaRPr lang="zh-CN" altLang="en-US" sz="3200" dirty="0"/>
          </a:p>
        </p:txBody>
      </p:sp>
      <p:sp>
        <p:nvSpPr>
          <p:cNvPr id="13" name="圆角矩形 12"/>
          <p:cNvSpPr/>
          <p:nvPr/>
        </p:nvSpPr>
        <p:spPr>
          <a:xfrm>
            <a:off x="2071670" y="928670"/>
            <a:ext cx="571504" cy="57150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E</a:t>
            </a:r>
            <a:endParaRPr lang="zh-CN" altLang="en-US" sz="3200" dirty="0"/>
          </a:p>
        </p:txBody>
      </p:sp>
      <p:sp>
        <p:nvSpPr>
          <p:cNvPr id="14" name="圆角矩形 13"/>
          <p:cNvSpPr/>
          <p:nvPr/>
        </p:nvSpPr>
        <p:spPr>
          <a:xfrm>
            <a:off x="2071670" y="1571612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L</a:t>
            </a:r>
            <a:endParaRPr lang="zh-CN" altLang="en-US" sz="3200" dirty="0"/>
          </a:p>
        </p:txBody>
      </p:sp>
      <p:sp>
        <p:nvSpPr>
          <p:cNvPr id="15" name="圆角矩形 14"/>
          <p:cNvSpPr/>
          <p:nvPr/>
        </p:nvSpPr>
        <p:spPr>
          <a:xfrm>
            <a:off x="2071670" y="2214554"/>
            <a:ext cx="571504" cy="5715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A</a:t>
            </a:r>
            <a:endParaRPr lang="zh-CN" altLang="en-US" sz="3200" dirty="0"/>
          </a:p>
        </p:txBody>
      </p:sp>
      <p:sp>
        <p:nvSpPr>
          <p:cNvPr id="16" name="圆角矩形 15"/>
          <p:cNvSpPr/>
          <p:nvPr/>
        </p:nvSpPr>
        <p:spPr>
          <a:xfrm>
            <a:off x="2071670" y="2857496"/>
            <a:ext cx="571504" cy="57150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T</a:t>
            </a:r>
            <a:endParaRPr lang="zh-CN" altLang="en-US" sz="3200" dirty="0"/>
          </a:p>
        </p:txBody>
      </p:sp>
      <p:sp>
        <p:nvSpPr>
          <p:cNvPr id="17" name="圆角矩形 16"/>
          <p:cNvSpPr/>
          <p:nvPr/>
        </p:nvSpPr>
        <p:spPr>
          <a:xfrm>
            <a:off x="2071670" y="3500438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I</a:t>
            </a:r>
            <a:endParaRPr lang="zh-CN" altLang="en-US" sz="3200" dirty="0"/>
          </a:p>
        </p:txBody>
      </p:sp>
      <p:sp>
        <p:nvSpPr>
          <p:cNvPr id="18" name="圆角矩形 17"/>
          <p:cNvSpPr/>
          <p:nvPr/>
        </p:nvSpPr>
        <p:spPr>
          <a:xfrm>
            <a:off x="2071670" y="4143380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V</a:t>
            </a:r>
            <a:endParaRPr lang="zh-CN" altLang="en-US" sz="3200" dirty="0"/>
          </a:p>
        </p:txBody>
      </p:sp>
      <p:sp>
        <p:nvSpPr>
          <p:cNvPr id="19" name="圆角矩形 18"/>
          <p:cNvSpPr/>
          <p:nvPr/>
        </p:nvSpPr>
        <p:spPr>
          <a:xfrm>
            <a:off x="2071670" y="4786322"/>
            <a:ext cx="571504" cy="5715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E</a:t>
            </a:r>
            <a:endParaRPr lang="zh-CN" altLang="en-US" sz="3200" dirty="0"/>
          </a:p>
        </p:txBody>
      </p:sp>
      <p:sp>
        <p:nvSpPr>
          <p:cNvPr id="20" name="圆角矩形 19"/>
          <p:cNvSpPr/>
          <p:nvPr/>
        </p:nvSpPr>
        <p:spPr>
          <a:xfrm>
            <a:off x="2714612" y="928670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X</a:t>
            </a:r>
            <a:endParaRPr lang="zh-CN" altLang="en-US" sz="3200" dirty="0"/>
          </a:p>
        </p:txBody>
      </p:sp>
      <p:sp>
        <p:nvSpPr>
          <p:cNvPr id="21" name="圆角矩形 20"/>
          <p:cNvSpPr/>
          <p:nvPr/>
        </p:nvSpPr>
        <p:spPr>
          <a:xfrm>
            <a:off x="2714612" y="1571612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P</a:t>
            </a:r>
            <a:endParaRPr lang="zh-CN" altLang="en-US" sz="3200" dirty="0"/>
          </a:p>
        </p:txBody>
      </p:sp>
      <p:sp>
        <p:nvSpPr>
          <p:cNvPr id="22" name="圆角矩形 21"/>
          <p:cNvSpPr/>
          <p:nvPr/>
        </p:nvSpPr>
        <p:spPr>
          <a:xfrm>
            <a:off x="2714612" y="2214554"/>
            <a:ext cx="571504" cy="57150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R</a:t>
            </a:r>
            <a:endParaRPr lang="zh-CN" altLang="en-US" sz="3200" dirty="0"/>
          </a:p>
        </p:txBody>
      </p:sp>
      <p:sp>
        <p:nvSpPr>
          <p:cNvPr id="23" name="圆角矩形 22"/>
          <p:cNvSpPr/>
          <p:nvPr/>
        </p:nvSpPr>
        <p:spPr>
          <a:xfrm>
            <a:off x="2714612" y="2857496"/>
            <a:ext cx="571504" cy="57150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E</a:t>
            </a:r>
            <a:endParaRPr lang="zh-CN" altLang="en-US" sz="3200" dirty="0"/>
          </a:p>
        </p:txBody>
      </p:sp>
      <p:sp>
        <p:nvSpPr>
          <p:cNvPr id="24" name="圆角矩形 23"/>
          <p:cNvSpPr/>
          <p:nvPr/>
        </p:nvSpPr>
        <p:spPr>
          <a:xfrm>
            <a:off x="2714612" y="3500438"/>
            <a:ext cx="571504" cy="5715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S</a:t>
            </a:r>
            <a:endParaRPr lang="zh-CN" altLang="en-US" sz="3200" dirty="0"/>
          </a:p>
        </p:txBody>
      </p:sp>
      <p:sp>
        <p:nvSpPr>
          <p:cNvPr id="25" name="圆角矩形 24"/>
          <p:cNvSpPr/>
          <p:nvPr/>
        </p:nvSpPr>
        <p:spPr>
          <a:xfrm>
            <a:off x="2714612" y="4143380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S</a:t>
            </a:r>
            <a:endParaRPr lang="zh-CN" altLang="en-US" sz="3200" dirty="0"/>
          </a:p>
        </p:txBody>
      </p:sp>
      <p:sp>
        <p:nvSpPr>
          <p:cNvPr id="26" name="圆角矩形 25"/>
          <p:cNvSpPr/>
          <p:nvPr/>
        </p:nvSpPr>
        <p:spPr>
          <a:xfrm>
            <a:off x="2714612" y="4786322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I</a:t>
            </a:r>
            <a:endParaRPr lang="zh-CN" altLang="en-US" sz="3200" dirty="0"/>
          </a:p>
        </p:txBody>
      </p:sp>
      <p:sp>
        <p:nvSpPr>
          <p:cNvPr id="27" name="圆角矩形 26"/>
          <p:cNvSpPr/>
          <p:nvPr/>
        </p:nvSpPr>
        <p:spPr>
          <a:xfrm>
            <a:off x="2714612" y="5429264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O</a:t>
            </a:r>
            <a:endParaRPr lang="zh-CN" altLang="en-US" sz="3200" dirty="0"/>
          </a:p>
        </p:txBody>
      </p:sp>
      <p:sp>
        <p:nvSpPr>
          <p:cNvPr id="28" name="圆角矩形 27"/>
          <p:cNvSpPr/>
          <p:nvPr/>
        </p:nvSpPr>
        <p:spPr>
          <a:xfrm>
            <a:off x="2714612" y="6072206"/>
            <a:ext cx="571504" cy="5715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N</a:t>
            </a:r>
            <a:endParaRPr lang="zh-CN" altLang="en-US" sz="3200" dirty="0"/>
          </a:p>
        </p:txBody>
      </p:sp>
      <p:sp>
        <p:nvSpPr>
          <p:cNvPr id="29" name="圆角矩形 28"/>
          <p:cNvSpPr/>
          <p:nvPr/>
        </p:nvSpPr>
        <p:spPr>
          <a:xfrm>
            <a:off x="3357554" y="928670"/>
            <a:ext cx="571504" cy="57150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A</a:t>
            </a:r>
            <a:endParaRPr lang="zh-CN" altLang="en-US" sz="3200" dirty="0"/>
          </a:p>
        </p:txBody>
      </p:sp>
      <p:sp>
        <p:nvSpPr>
          <p:cNvPr id="30" name="圆角矩形 29"/>
          <p:cNvSpPr/>
          <p:nvPr/>
        </p:nvSpPr>
        <p:spPr>
          <a:xfrm>
            <a:off x="3357554" y="1571612"/>
            <a:ext cx="571504" cy="5715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S</a:t>
            </a:r>
            <a:endParaRPr lang="zh-CN" altLang="en-US" sz="3200" dirty="0"/>
          </a:p>
        </p:txBody>
      </p:sp>
      <p:sp>
        <p:nvSpPr>
          <p:cNvPr id="31" name="圆角矩形 30"/>
          <p:cNvSpPr/>
          <p:nvPr/>
        </p:nvSpPr>
        <p:spPr>
          <a:xfrm>
            <a:off x="3357554" y="2214554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E</a:t>
            </a:r>
            <a:endParaRPr lang="zh-CN" altLang="en-US" sz="3200" dirty="0"/>
          </a:p>
        </p:txBody>
      </p:sp>
      <p:sp>
        <p:nvSpPr>
          <p:cNvPr id="32" name="圆角矩形 31"/>
          <p:cNvSpPr/>
          <p:nvPr/>
        </p:nvSpPr>
        <p:spPr>
          <a:xfrm>
            <a:off x="3357554" y="2857496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D</a:t>
            </a:r>
            <a:endParaRPr lang="zh-CN" altLang="en-US" sz="3200" dirty="0"/>
          </a:p>
        </p:txBody>
      </p:sp>
      <p:sp>
        <p:nvSpPr>
          <p:cNvPr id="33" name="圆角矩形 32"/>
          <p:cNvSpPr/>
          <p:nvPr/>
        </p:nvSpPr>
        <p:spPr>
          <a:xfrm>
            <a:off x="4000496" y="928670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B</a:t>
            </a:r>
            <a:endParaRPr lang="zh-CN" altLang="en-US" sz="3200" dirty="0"/>
          </a:p>
        </p:txBody>
      </p:sp>
      <p:sp>
        <p:nvSpPr>
          <p:cNvPr id="34" name="圆角矩形 33"/>
          <p:cNvSpPr/>
          <p:nvPr/>
        </p:nvSpPr>
        <p:spPr>
          <a:xfrm>
            <a:off x="4000496" y="1571612"/>
            <a:ext cx="571504" cy="57150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J</a:t>
            </a:r>
            <a:endParaRPr lang="zh-CN" altLang="en-US" sz="3200" dirty="0"/>
          </a:p>
        </p:txBody>
      </p:sp>
      <p:sp>
        <p:nvSpPr>
          <p:cNvPr id="35" name="圆角矩形 34"/>
          <p:cNvSpPr/>
          <p:nvPr/>
        </p:nvSpPr>
        <p:spPr>
          <a:xfrm>
            <a:off x="4000496" y="2214554"/>
            <a:ext cx="571504" cy="5715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E</a:t>
            </a:r>
            <a:endParaRPr lang="zh-CN" altLang="en-US" sz="3200" dirty="0"/>
          </a:p>
        </p:txBody>
      </p:sp>
      <p:sp>
        <p:nvSpPr>
          <p:cNvPr id="36" name="圆角矩形 35"/>
          <p:cNvSpPr/>
          <p:nvPr/>
        </p:nvSpPr>
        <p:spPr>
          <a:xfrm>
            <a:off x="4000496" y="2857496"/>
            <a:ext cx="571504" cy="57150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C</a:t>
            </a:r>
            <a:endParaRPr lang="zh-CN" altLang="en-US" sz="3200" dirty="0"/>
          </a:p>
        </p:txBody>
      </p:sp>
      <p:sp>
        <p:nvSpPr>
          <p:cNvPr id="37" name="圆角矩形 36"/>
          <p:cNvSpPr/>
          <p:nvPr/>
        </p:nvSpPr>
        <p:spPr>
          <a:xfrm>
            <a:off x="4000496" y="3500438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T</a:t>
            </a:r>
            <a:endParaRPr lang="zh-CN" altLang="en-US" sz="3200" dirty="0"/>
          </a:p>
        </p:txBody>
      </p:sp>
      <p:sp>
        <p:nvSpPr>
          <p:cNvPr id="38" name="圆角矩形 37"/>
          <p:cNvSpPr/>
          <p:nvPr/>
        </p:nvSpPr>
        <p:spPr>
          <a:xfrm>
            <a:off x="4643438" y="928670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A</a:t>
            </a:r>
            <a:endParaRPr lang="zh-CN" altLang="en-US" sz="3200" dirty="0"/>
          </a:p>
        </p:txBody>
      </p:sp>
      <p:sp>
        <p:nvSpPr>
          <p:cNvPr id="39" name="圆角矩形 38"/>
          <p:cNvSpPr/>
          <p:nvPr/>
        </p:nvSpPr>
        <p:spPr>
          <a:xfrm>
            <a:off x="4643438" y="1571612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N</a:t>
            </a:r>
            <a:endParaRPr lang="zh-CN" altLang="en-US" sz="3200" dirty="0"/>
          </a:p>
        </p:txBody>
      </p:sp>
      <p:sp>
        <p:nvSpPr>
          <p:cNvPr id="40" name="圆角矩形 39"/>
          <p:cNvSpPr/>
          <p:nvPr/>
        </p:nvSpPr>
        <p:spPr>
          <a:xfrm>
            <a:off x="4643438" y="2214554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G</a:t>
            </a:r>
            <a:endParaRPr lang="zh-CN" altLang="en-US" sz="3200" dirty="0"/>
          </a:p>
        </p:txBody>
      </p:sp>
      <p:sp>
        <p:nvSpPr>
          <p:cNvPr id="41" name="圆角矩形 40"/>
          <p:cNvSpPr/>
          <p:nvPr/>
        </p:nvSpPr>
        <p:spPr>
          <a:xfrm>
            <a:off x="4643438" y="2857496"/>
            <a:ext cx="571504" cy="57150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U</a:t>
            </a:r>
            <a:endParaRPr lang="zh-CN" altLang="en-US" sz="3200" dirty="0"/>
          </a:p>
        </p:txBody>
      </p:sp>
      <p:sp>
        <p:nvSpPr>
          <p:cNvPr id="42" name="圆角矩形 41"/>
          <p:cNvSpPr/>
          <p:nvPr/>
        </p:nvSpPr>
        <p:spPr>
          <a:xfrm>
            <a:off x="4643438" y="3500438"/>
            <a:ext cx="571504" cy="57150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A</a:t>
            </a:r>
            <a:endParaRPr lang="zh-CN" altLang="en-US" sz="3200" dirty="0"/>
          </a:p>
        </p:txBody>
      </p:sp>
      <p:sp>
        <p:nvSpPr>
          <p:cNvPr id="43" name="圆角矩形 42"/>
          <p:cNvSpPr/>
          <p:nvPr/>
        </p:nvSpPr>
        <p:spPr>
          <a:xfrm>
            <a:off x="4643438" y="4143380"/>
            <a:ext cx="571504" cy="57150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G</a:t>
            </a:r>
            <a:endParaRPr lang="zh-CN" altLang="en-US" sz="3200" dirty="0"/>
          </a:p>
        </p:txBody>
      </p:sp>
      <p:sp>
        <p:nvSpPr>
          <p:cNvPr id="44" name="圆角矩形 43"/>
          <p:cNvSpPr/>
          <p:nvPr/>
        </p:nvSpPr>
        <p:spPr>
          <a:xfrm>
            <a:off x="4643438" y="4786322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E</a:t>
            </a:r>
            <a:endParaRPr lang="zh-CN" altLang="en-US" sz="3200" dirty="0"/>
          </a:p>
        </p:txBody>
      </p:sp>
      <p:sp>
        <p:nvSpPr>
          <p:cNvPr id="61" name="圆角矩形 60"/>
          <p:cNvSpPr/>
          <p:nvPr/>
        </p:nvSpPr>
        <p:spPr>
          <a:xfrm>
            <a:off x="5286380" y="285728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S</a:t>
            </a:r>
            <a:endParaRPr lang="zh-CN" altLang="en-US" sz="3200" dirty="0"/>
          </a:p>
        </p:txBody>
      </p:sp>
      <p:sp>
        <p:nvSpPr>
          <p:cNvPr id="62" name="圆角矩形 61"/>
          <p:cNvSpPr/>
          <p:nvPr/>
        </p:nvSpPr>
        <p:spPr>
          <a:xfrm>
            <a:off x="5929322" y="285728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T</a:t>
            </a:r>
            <a:endParaRPr lang="zh-CN" altLang="en-US" sz="3200" dirty="0"/>
          </a:p>
        </p:txBody>
      </p:sp>
      <p:sp>
        <p:nvSpPr>
          <p:cNvPr id="63" name="圆角矩形 62"/>
          <p:cNvSpPr/>
          <p:nvPr/>
        </p:nvSpPr>
        <p:spPr>
          <a:xfrm>
            <a:off x="6572264" y="285728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A</a:t>
            </a:r>
            <a:endParaRPr lang="zh-CN" altLang="en-US" sz="3200" dirty="0"/>
          </a:p>
        </p:txBody>
      </p:sp>
      <p:sp>
        <p:nvSpPr>
          <p:cNvPr id="64" name="圆角矩形 63"/>
          <p:cNvSpPr/>
          <p:nvPr/>
        </p:nvSpPr>
        <p:spPr>
          <a:xfrm>
            <a:off x="7215206" y="285728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N</a:t>
            </a:r>
            <a:endParaRPr lang="zh-CN" altLang="en-US" sz="3200" dirty="0"/>
          </a:p>
        </p:txBody>
      </p:sp>
      <p:sp>
        <p:nvSpPr>
          <p:cNvPr id="65" name="圆角矩形 64"/>
          <p:cNvSpPr/>
          <p:nvPr/>
        </p:nvSpPr>
        <p:spPr>
          <a:xfrm>
            <a:off x="7858148" y="285728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D</a:t>
            </a:r>
            <a:endParaRPr lang="zh-CN" altLang="en-US" sz="3200" dirty="0"/>
          </a:p>
        </p:txBody>
      </p:sp>
      <p:sp>
        <p:nvSpPr>
          <p:cNvPr id="66" name="圆角矩形 65"/>
          <p:cNvSpPr/>
          <p:nvPr/>
        </p:nvSpPr>
        <p:spPr>
          <a:xfrm>
            <a:off x="8501090" y="285728"/>
            <a:ext cx="571504" cy="57150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S</a:t>
            </a:r>
            <a:endParaRPr lang="zh-CN" altLang="en-US" sz="3200" dirty="0"/>
          </a:p>
        </p:txBody>
      </p:sp>
      <p:sp>
        <p:nvSpPr>
          <p:cNvPr id="67" name="圆角矩形 66"/>
          <p:cNvSpPr/>
          <p:nvPr/>
        </p:nvSpPr>
        <p:spPr>
          <a:xfrm>
            <a:off x="142844" y="928670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F</a:t>
            </a:r>
            <a:endParaRPr lang="zh-CN" altLang="en-US" sz="3200" dirty="0"/>
          </a:p>
        </p:txBody>
      </p:sp>
      <p:sp>
        <p:nvSpPr>
          <p:cNvPr id="68" name="圆角矩形 67"/>
          <p:cNvSpPr/>
          <p:nvPr/>
        </p:nvSpPr>
        <p:spPr>
          <a:xfrm>
            <a:off x="785786" y="928670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O</a:t>
            </a:r>
            <a:endParaRPr lang="zh-CN" altLang="en-US" sz="3200" dirty="0"/>
          </a:p>
        </p:txBody>
      </p:sp>
      <p:sp>
        <p:nvSpPr>
          <p:cNvPr id="69" name="圆角矩形 68"/>
          <p:cNvSpPr/>
          <p:nvPr/>
        </p:nvSpPr>
        <p:spPr>
          <a:xfrm>
            <a:off x="1428728" y="928670"/>
            <a:ext cx="571504" cy="5715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R</a:t>
            </a:r>
            <a:endParaRPr lang="zh-CN" altLang="en-US" sz="3200" dirty="0"/>
          </a:p>
        </p:txBody>
      </p:sp>
      <p:sp>
        <p:nvSpPr>
          <p:cNvPr id="70" name="圆角矩形 69"/>
          <p:cNvSpPr/>
          <p:nvPr/>
        </p:nvSpPr>
        <p:spPr>
          <a:xfrm>
            <a:off x="5286380" y="92867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1" name="圆角矩形 70"/>
          <p:cNvSpPr/>
          <p:nvPr/>
        </p:nvSpPr>
        <p:spPr>
          <a:xfrm>
            <a:off x="6572264" y="92867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2" name="圆角矩形 71"/>
          <p:cNvSpPr/>
          <p:nvPr/>
        </p:nvSpPr>
        <p:spPr>
          <a:xfrm>
            <a:off x="6572264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3" name="圆角矩形 72"/>
          <p:cNvSpPr/>
          <p:nvPr/>
        </p:nvSpPr>
        <p:spPr>
          <a:xfrm>
            <a:off x="5929322" y="92867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4" name="圆角矩形 73"/>
          <p:cNvSpPr/>
          <p:nvPr/>
        </p:nvSpPr>
        <p:spPr>
          <a:xfrm>
            <a:off x="5929322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5" name="圆角矩形 74"/>
          <p:cNvSpPr/>
          <p:nvPr/>
        </p:nvSpPr>
        <p:spPr>
          <a:xfrm>
            <a:off x="5286380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6" name="圆角矩形 75"/>
          <p:cNvSpPr/>
          <p:nvPr/>
        </p:nvSpPr>
        <p:spPr>
          <a:xfrm>
            <a:off x="5286380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7" name="圆角矩形 76"/>
          <p:cNvSpPr/>
          <p:nvPr/>
        </p:nvSpPr>
        <p:spPr>
          <a:xfrm>
            <a:off x="6572264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8" name="圆角矩形 77"/>
          <p:cNvSpPr/>
          <p:nvPr/>
        </p:nvSpPr>
        <p:spPr>
          <a:xfrm>
            <a:off x="6572264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9" name="圆角矩形 78"/>
          <p:cNvSpPr/>
          <p:nvPr/>
        </p:nvSpPr>
        <p:spPr>
          <a:xfrm>
            <a:off x="5929322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0" name="圆角矩形 79"/>
          <p:cNvSpPr/>
          <p:nvPr/>
        </p:nvSpPr>
        <p:spPr>
          <a:xfrm>
            <a:off x="5929322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1" name="圆角矩形 80"/>
          <p:cNvSpPr/>
          <p:nvPr/>
        </p:nvSpPr>
        <p:spPr>
          <a:xfrm>
            <a:off x="5286380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2" name="圆角矩形 81"/>
          <p:cNvSpPr/>
          <p:nvPr/>
        </p:nvSpPr>
        <p:spPr>
          <a:xfrm>
            <a:off x="5286380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3" name="圆角矩形 82"/>
          <p:cNvSpPr/>
          <p:nvPr/>
        </p:nvSpPr>
        <p:spPr>
          <a:xfrm>
            <a:off x="6572264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4" name="圆角矩形 83"/>
          <p:cNvSpPr/>
          <p:nvPr/>
        </p:nvSpPr>
        <p:spPr>
          <a:xfrm>
            <a:off x="6572264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5" name="圆角矩形 84"/>
          <p:cNvSpPr/>
          <p:nvPr/>
        </p:nvSpPr>
        <p:spPr>
          <a:xfrm>
            <a:off x="5929322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6" name="圆角矩形 85"/>
          <p:cNvSpPr/>
          <p:nvPr/>
        </p:nvSpPr>
        <p:spPr>
          <a:xfrm>
            <a:off x="5929322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7" name="圆角矩形 86"/>
          <p:cNvSpPr/>
          <p:nvPr/>
        </p:nvSpPr>
        <p:spPr>
          <a:xfrm>
            <a:off x="5286380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8" name="圆角矩形 87"/>
          <p:cNvSpPr/>
          <p:nvPr/>
        </p:nvSpPr>
        <p:spPr>
          <a:xfrm>
            <a:off x="5286380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9" name="圆角矩形 88"/>
          <p:cNvSpPr/>
          <p:nvPr/>
        </p:nvSpPr>
        <p:spPr>
          <a:xfrm>
            <a:off x="6572264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0" name="圆角矩形 89"/>
          <p:cNvSpPr/>
          <p:nvPr/>
        </p:nvSpPr>
        <p:spPr>
          <a:xfrm>
            <a:off x="6572264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1" name="圆角矩形 90"/>
          <p:cNvSpPr/>
          <p:nvPr/>
        </p:nvSpPr>
        <p:spPr>
          <a:xfrm>
            <a:off x="5929322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2" name="圆角矩形 91"/>
          <p:cNvSpPr/>
          <p:nvPr/>
        </p:nvSpPr>
        <p:spPr>
          <a:xfrm>
            <a:off x="5929322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3" name="圆角矩形 92"/>
          <p:cNvSpPr/>
          <p:nvPr/>
        </p:nvSpPr>
        <p:spPr>
          <a:xfrm>
            <a:off x="5286380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4" name="圆角矩形 93"/>
          <p:cNvSpPr/>
          <p:nvPr/>
        </p:nvSpPr>
        <p:spPr>
          <a:xfrm>
            <a:off x="7215206" y="92867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5" name="圆角矩形 94"/>
          <p:cNvSpPr/>
          <p:nvPr/>
        </p:nvSpPr>
        <p:spPr>
          <a:xfrm>
            <a:off x="8501090" y="92867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6" name="圆角矩形 95"/>
          <p:cNvSpPr/>
          <p:nvPr/>
        </p:nvSpPr>
        <p:spPr>
          <a:xfrm>
            <a:off x="8501090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7" name="圆角矩形 96"/>
          <p:cNvSpPr/>
          <p:nvPr/>
        </p:nvSpPr>
        <p:spPr>
          <a:xfrm>
            <a:off x="7858148" y="92867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8" name="圆角矩形 97"/>
          <p:cNvSpPr/>
          <p:nvPr/>
        </p:nvSpPr>
        <p:spPr>
          <a:xfrm>
            <a:off x="7858148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9" name="圆角矩形 98"/>
          <p:cNvSpPr/>
          <p:nvPr/>
        </p:nvSpPr>
        <p:spPr>
          <a:xfrm>
            <a:off x="7215206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0" name="圆角矩形 99"/>
          <p:cNvSpPr/>
          <p:nvPr/>
        </p:nvSpPr>
        <p:spPr>
          <a:xfrm>
            <a:off x="7215206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1" name="圆角矩形 100"/>
          <p:cNvSpPr/>
          <p:nvPr/>
        </p:nvSpPr>
        <p:spPr>
          <a:xfrm>
            <a:off x="8501090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2" name="圆角矩形 101"/>
          <p:cNvSpPr/>
          <p:nvPr/>
        </p:nvSpPr>
        <p:spPr>
          <a:xfrm>
            <a:off x="8501090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3" name="圆角矩形 102"/>
          <p:cNvSpPr/>
          <p:nvPr/>
        </p:nvSpPr>
        <p:spPr>
          <a:xfrm>
            <a:off x="7858148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4" name="圆角矩形 103"/>
          <p:cNvSpPr/>
          <p:nvPr/>
        </p:nvSpPr>
        <p:spPr>
          <a:xfrm>
            <a:off x="7858148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5" name="圆角矩形 104"/>
          <p:cNvSpPr/>
          <p:nvPr/>
        </p:nvSpPr>
        <p:spPr>
          <a:xfrm>
            <a:off x="7215206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6" name="圆角矩形 105"/>
          <p:cNvSpPr/>
          <p:nvPr/>
        </p:nvSpPr>
        <p:spPr>
          <a:xfrm>
            <a:off x="7215206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7" name="圆角矩形 106"/>
          <p:cNvSpPr/>
          <p:nvPr/>
        </p:nvSpPr>
        <p:spPr>
          <a:xfrm>
            <a:off x="8501090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8" name="圆角矩形 107"/>
          <p:cNvSpPr/>
          <p:nvPr/>
        </p:nvSpPr>
        <p:spPr>
          <a:xfrm>
            <a:off x="8501090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09" name="圆角矩形 108"/>
          <p:cNvSpPr/>
          <p:nvPr/>
        </p:nvSpPr>
        <p:spPr>
          <a:xfrm>
            <a:off x="7858148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10" name="圆角矩形 109"/>
          <p:cNvSpPr/>
          <p:nvPr/>
        </p:nvSpPr>
        <p:spPr>
          <a:xfrm>
            <a:off x="7858148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11" name="圆角矩形 110"/>
          <p:cNvSpPr/>
          <p:nvPr/>
        </p:nvSpPr>
        <p:spPr>
          <a:xfrm>
            <a:off x="7215206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12" name="圆角矩形 111"/>
          <p:cNvSpPr/>
          <p:nvPr/>
        </p:nvSpPr>
        <p:spPr>
          <a:xfrm>
            <a:off x="7215206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13" name="圆角矩形 112"/>
          <p:cNvSpPr/>
          <p:nvPr/>
        </p:nvSpPr>
        <p:spPr>
          <a:xfrm>
            <a:off x="8501090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14" name="圆角矩形 113"/>
          <p:cNvSpPr/>
          <p:nvPr/>
        </p:nvSpPr>
        <p:spPr>
          <a:xfrm>
            <a:off x="8501090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15" name="圆角矩形 114"/>
          <p:cNvSpPr/>
          <p:nvPr/>
        </p:nvSpPr>
        <p:spPr>
          <a:xfrm>
            <a:off x="7858148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16" name="圆角矩形 115"/>
          <p:cNvSpPr/>
          <p:nvPr/>
        </p:nvSpPr>
        <p:spPr>
          <a:xfrm>
            <a:off x="7858148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17" name="圆角矩形 116"/>
          <p:cNvSpPr/>
          <p:nvPr/>
        </p:nvSpPr>
        <p:spPr>
          <a:xfrm>
            <a:off x="7215206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24" name="圆角矩形 123"/>
          <p:cNvSpPr/>
          <p:nvPr/>
        </p:nvSpPr>
        <p:spPr>
          <a:xfrm>
            <a:off x="6572264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25" name="圆角矩形 124"/>
          <p:cNvSpPr/>
          <p:nvPr/>
        </p:nvSpPr>
        <p:spPr>
          <a:xfrm>
            <a:off x="5929322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26" name="圆角矩形 125"/>
          <p:cNvSpPr/>
          <p:nvPr/>
        </p:nvSpPr>
        <p:spPr>
          <a:xfrm>
            <a:off x="5286380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27" name="圆角矩形 126"/>
          <p:cNvSpPr/>
          <p:nvPr/>
        </p:nvSpPr>
        <p:spPr>
          <a:xfrm>
            <a:off x="8501090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28" name="圆角矩形 127"/>
          <p:cNvSpPr/>
          <p:nvPr/>
        </p:nvSpPr>
        <p:spPr>
          <a:xfrm>
            <a:off x="7858148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29" name="圆角矩形 128"/>
          <p:cNvSpPr/>
          <p:nvPr/>
        </p:nvSpPr>
        <p:spPr>
          <a:xfrm>
            <a:off x="7215206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30" name="圆角矩形 129"/>
          <p:cNvSpPr/>
          <p:nvPr/>
        </p:nvSpPr>
        <p:spPr>
          <a:xfrm>
            <a:off x="142844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31" name="圆角矩形 130"/>
          <p:cNvSpPr/>
          <p:nvPr/>
        </p:nvSpPr>
        <p:spPr>
          <a:xfrm>
            <a:off x="1428728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32" name="圆角矩形 131"/>
          <p:cNvSpPr/>
          <p:nvPr/>
        </p:nvSpPr>
        <p:spPr>
          <a:xfrm>
            <a:off x="1428728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33" name="圆角矩形 132"/>
          <p:cNvSpPr/>
          <p:nvPr/>
        </p:nvSpPr>
        <p:spPr>
          <a:xfrm>
            <a:off x="785786" y="157161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34" name="圆角矩形 133"/>
          <p:cNvSpPr/>
          <p:nvPr/>
        </p:nvSpPr>
        <p:spPr>
          <a:xfrm>
            <a:off x="785786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35" name="圆角矩形 134"/>
          <p:cNvSpPr/>
          <p:nvPr/>
        </p:nvSpPr>
        <p:spPr>
          <a:xfrm>
            <a:off x="142844" y="221455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36" name="圆角矩形 135"/>
          <p:cNvSpPr/>
          <p:nvPr/>
        </p:nvSpPr>
        <p:spPr>
          <a:xfrm>
            <a:off x="142844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37" name="圆角矩形 136"/>
          <p:cNvSpPr/>
          <p:nvPr/>
        </p:nvSpPr>
        <p:spPr>
          <a:xfrm>
            <a:off x="1428728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38" name="圆角矩形 137"/>
          <p:cNvSpPr/>
          <p:nvPr/>
        </p:nvSpPr>
        <p:spPr>
          <a:xfrm>
            <a:off x="1428728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39" name="圆角矩形 138"/>
          <p:cNvSpPr/>
          <p:nvPr/>
        </p:nvSpPr>
        <p:spPr>
          <a:xfrm>
            <a:off x="785786" y="285749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40" name="圆角矩形 139"/>
          <p:cNvSpPr/>
          <p:nvPr/>
        </p:nvSpPr>
        <p:spPr>
          <a:xfrm>
            <a:off x="785786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41" name="圆角矩形 140"/>
          <p:cNvSpPr/>
          <p:nvPr/>
        </p:nvSpPr>
        <p:spPr>
          <a:xfrm>
            <a:off x="142844" y="350043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42" name="圆角矩形 141"/>
          <p:cNvSpPr/>
          <p:nvPr/>
        </p:nvSpPr>
        <p:spPr>
          <a:xfrm>
            <a:off x="142844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43" name="圆角矩形 142"/>
          <p:cNvSpPr/>
          <p:nvPr/>
        </p:nvSpPr>
        <p:spPr>
          <a:xfrm>
            <a:off x="1428728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44" name="圆角矩形 143"/>
          <p:cNvSpPr/>
          <p:nvPr/>
        </p:nvSpPr>
        <p:spPr>
          <a:xfrm>
            <a:off x="1428728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45" name="圆角矩形 144"/>
          <p:cNvSpPr/>
          <p:nvPr/>
        </p:nvSpPr>
        <p:spPr>
          <a:xfrm>
            <a:off x="785786" y="4143380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46" name="圆角矩形 145"/>
          <p:cNvSpPr/>
          <p:nvPr/>
        </p:nvSpPr>
        <p:spPr>
          <a:xfrm>
            <a:off x="785786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47" name="圆角矩形 146"/>
          <p:cNvSpPr/>
          <p:nvPr/>
        </p:nvSpPr>
        <p:spPr>
          <a:xfrm>
            <a:off x="142844" y="4786322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48" name="圆角矩形 147"/>
          <p:cNvSpPr/>
          <p:nvPr/>
        </p:nvSpPr>
        <p:spPr>
          <a:xfrm>
            <a:off x="142844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49" name="圆角矩形 148"/>
          <p:cNvSpPr/>
          <p:nvPr/>
        </p:nvSpPr>
        <p:spPr>
          <a:xfrm>
            <a:off x="1428728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50" name="圆角矩形 149"/>
          <p:cNvSpPr/>
          <p:nvPr/>
        </p:nvSpPr>
        <p:spPr>
          <a:xfrm>
            <a:off x="1428728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51" name="圆角矩形 150"/>
          <p:cNvSpPr/>
          <p:nvPr/>
        </p:nvSpPr>
        <p:spPr>
          <a:xfrm>
            <a:off x="785786" y="5429264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52" name="圆角矩形 151"/>
          <p:cNvSpPr/>
          <p:nvPr/>
        </p:nvSpPr>
        <p:spPr>
          <a:xfrm>
            <a:off x="785786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53" name="圆角矩形 152"/>
          <p:cNvSpPr/>
          <p:nvPr/>
        </p:nvSpPr>
        <p:spPr>
          <a:xfrm>
            <a:off x="142844" y="6072206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54" name="圆角矩形 153"/>
          <p:cNvSpPr/>
          <p:nvPr/>
        </p:nvSpPr>
        <p:spPr>
          <a:xfrm>
            <a:off x="1428728" y="28572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55" name="圆角矩形 154"/>
          <p:cNvSpPr/>
          <p:nvPr/>
        </p:nvSpPr>
        <p:spPr>
          <a:xfrm>
            <a:off x="785786" y="28572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156" name="圆角矩形 155"/>
          <p:cNvSpPr/>
          <p:nvPr/>
        </p:nvSpPr>
        <p:spPr>
          <a:xfrm>
            <a:off x="142844" y="285728"/>
            <a:ext cx="571504" cy="5715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 animBg="1"/>
      <p:bldP spid="14" grpId="0" build="allAtOnce" animBg="1"/>
      <p:bldP spid="15" grpId="0" build="allAtOnce" animBg="1"/>
      <p:bldP spid="16" grpId="0" build="allAtOnce" animBg="1"/>
      <p:bldP spid="17" grpId="0" build="allAtOnce" animBg="1"/>
      <p:bldP spid="18" grpId="0" build="allAtOnce" animBg="1"/>
      <p:bldP spid="19" grpId="0" build="allAtOnce" animBg="1"/>
      <p:bldP spid="20" grpId="0" build="allAtOnce" animBg="1"/>
      <p:bldP spid="21" grpId="0" build="allAtOnce" animBg="1"/>
      <p:bldP spid="22" grpId="0" build="allAtOnce" animBg="1"/>
      <p:bldP spid="23" grpId="0" build="allAtOnce" animBg="1"/>
      <p:bldP spid="24" grpId="0" build="allAtOnce" animBg="1"/>
      <p:bldP spid="25" grpId="0" build="allAtOnce" animBg="1"/>
      <p:bldP spid="26" grpId="0" build="allAtOnce" animBg="1"/>
      <p:bldP spid="27" grpId="0" build="allAtOnce" animBg="1"/>
      <p:bldP spid="28" grpId="0" build="allAtOnce" animBg="1"/>
      <p:bldP spid="29" grpId="0" build="allAtOnce" animBg="1"/>
      <p:bldP spid="30" grpId="0" build="allAtOnce" animBg="1"/>
      <p:bldP spid="31" grpId="0" build="allAtOnce" animBg="1"/>
      <p:bldP spid="32" grpId="0" build="allAtOnce" animBg="1"/>
      <p:bldP spid="33" grpId="0" build="allAtOnce" animBg="1"/>
      <p:bldP spid="34" grpId="0" build="allAtOnce" animBg="1"/>
      <p:bldP spid="35" grpId="0" build="allAtOnce" animBg="1"/>
      <p:bldP spid="36" grpId="0" build="allAtOnce" animBg="1"/>
      <p:bldP spid="37" grpId="0" build="allAtOnce" animBg="1"/>
      <p:bldP spid="38" grpId="0" build="allAtOnce" animBg="1"/>
      <p:bldP spid="39" grpId="0" build="allAtOnce" animBg="1"/>
      <p:bldP spid="40" grpId="0" build="allAtOnce" animBg="1"/>
      <p:bldP spid="41" grpId="0" build="allAtOnce" animBg="1"/>
      <p:bldP spid="42" grpId="0" build="allAtOnce" animBg="1"/>
      <p:bldP spid="43" grpId="0" build="allAtOnce" animBg="1"/>
      <p:bldP spid="44" grpId="0" build="allAtOnce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71744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黑体" pitchFamily="2" charset="-122"/>
                <a:ea typeface="黑体" pitchFamily="2" charset="-122"/>
              </a:rPr>
              <a:t>动画范例</a:t>
            </a:r>
            <a:endParaRPr lang="zh-CN" altLang="en-US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www.swiss-army-knife-wenger.co.uk/swiss_army_knife_champ_28.jpg"/>
          <p:cNvPicPr>
            <a:picLocks noChangeAspect="1" noChangeArrowheads="1"/>
          </p:cNvPicPr>
          <p:nvPr/>
        </p:nvPicPr>
        <p:blipFill>
          <a:blip r:embed="rId2" cstate="print">
            <a:lum contrast="10000"/>
          </a:blip>
          <a:srcRect/>
          <a:stretch>
            <a:fillRect/>
          </a:stretch>
        </p:blipFill>
        <p:spPr bwMode="auto">
          <a:xfrm rot="16200000">
            <a:off x="4791104" y="2433658"/>
            <a:ext cx="4762500" cy="32289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291733" y="1595457"/>
            <a:ext cx="3291607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Windowing</a:t>
            </a:r>
          </a:p>
          <a:p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Drawing</a:t>
            </a:r>
          </a:p>
          <a:p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Networking </a:t>
            </a:r>
          </a:p>
          <a:p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Database Accessing</a:t>
            </a:r>
          </a:p>
          <a:p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Web Browser Plug-In</a:t>
            </a:r>
          </a:p>
          <a:p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External Lib Interface</a:t>
            </a:r>
          </a:p>
        </p:txBody>
      </p:sp>
      <p:sp>
        <p:nvSpPr>
          <p:cNvPr id="6" name="矩形 5"/>
          <p:cNvSpPr/>
          <p:nvPr/>
        </p:nvSpPr>
        <p:spPr>
          <a:xfrm>
            <a:off x="1005981" y="1738333"/>
            <a:ext cx="285752" cy="2857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05981" y="2595589"/>
            <a:ext cx="285752" cy="2857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05981" y="3452845"/>
            <a:ext cx="285752" cy="2857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05981" y="4310101"/>
            <a:ext cx="285752" cy="2857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05981" y="5167357"/>
            <a:ext cx="285752" cy="2857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05981" y="6024613"/>
            <a:ext cx="285752" cy="2857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1000100" y="1595457"/>
            <a:ext cx="363071" cy="349623"/>
          </a:xfrm>
          <a:custGeom>
            <a:avLst/>
            <a:gdLst>
              <a:gd name="connsiteX0" fmla="*/ 0 w 363071"/>
              <a:gd name="connsiteY0" fmla="*/ 188258 h 349623"/>
              <a:gd name="connsiteX1" fmla="*/ 121024 w 363071"/>
              <a:gd name="connsiteY1" fmla="*/ 349623 h 349623"/>
              <a:gd name="connsiteX2" fmla="*/ 363071 w 363071"/>
              <a:gd name="connsiteY2" fmla="*/ 0 h 349623"/>
              <a:gd name="connsiteX3" fmla="*/ 134471 w 363071"/>
              <a:gd name="connsiteY3" fmla="*/ 242047 h 349623"/>
              <a:gd name="connsiteX4" fmla="*/ 0 w 363071"/>
              <a:gd name="connsiteY4" fmla="*/ 188258 h 349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071" h="349623">
                <a:moveTo>
                  <a:pt x="0" y="188258"/>
                </a:moveTo>
                <a:lnTo>
                  <a:pt x="121024" y="349623"/>
                </a:lnTo>
                <a:lnTo>
                  <a:pt x="363071" y="0"/>
                </a:lnTo>
                <a:lnTo>
                  <a:pt x="134471" y="242047"/>
                </a:lnTo>
                <a:lnTo>
                  <a:pt x="0" y="188258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000100" y="2452713"/>
            <a:ext cx="363071" cy="349623"/>
          </a:xfrm>
          <a:custGeom>
            <a:avLst/>
            <a:gdLst>
              <a:gd name="connsiteX0" fmla="*/ 0 w 363071"/>
              <a:gd name="connsiteY0" fmla="*/ 188258 h 349623"/>
              <a:gd name="connsiteX1" fmla="*/ 121024 w 363071"/>
              <a:gd name="connsiteY1" fmla="*/ 349623 h 349623"/>
              <a:gd name="connsiteX2" fmla="*/ 363071 w 363071"/>
              <a:gd name="connsiteY2" fmla="*/ 0 h 349623"/>
              <a:gd name="connsiteX3" fmla="*/ 134471 w 363071"/>
              <a:gd name="connsiteY3" fmla="*/ 242047 h 349623"/>
              <a:gd name="connsiteX4" fmla="*/ 0 w 363071"/>
              <a:gd name="connsiteY4" fmla="*/ 188258 h 349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071" h="349623">
                <a:moveTo>
                  <a:pt x="0" y="188258"/>
                </a:moveTo>
                <a:lnTo>
                  <a:pt x="121024" y="349623"/>
                </a:lnTo>
                <a:lnTo>
                  <a:pt x="363071" y="0"/>
                </a:lnTo>
                <a:lnTo>
                  <a:pt x="134471" y="242047"/>
                </a:lnTo>
                <a:lnTo>
                  <a:pt x="0" y="188258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000100" y="3309969"/>
            <a:ext cx="363071" cy="349623"/>
          </a:xfrm>
          <a:custGeom>
            <a:avLst/>
            <a:gdLst>
              <a:gd name="connsiteX0" fmla="*/ 0 w 363071"/>
              <a:gd name="connsiteY0" fmla="*/ 188258 h 349623"/>
              <a:gd name="connsiteX1" fmla="*/ 121024 w 363071"/>
              <a:gd name="connsiteY1" fmla="*/ 349623 h 349623"/>
              <a:gd name="connsiteX2" fmla="*/ 363071 w 363071"/>
              <a:gd name="connsiteY2" fmla="*/ 0 h 349623"/>
              <a:gd name="connsiteX3" fmla="*/ 134471 w 363071"/>
              <a:gd name="connsiteY3" fmla="*/ 242047 h 349623"/>
              <a:gd name="connsiteX4" fmla="*/ 0 w 363071"/>
              <a:gd name="connsiteY4" fmla="*/ 188258 h 349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071" h="349623">
                <a:moveTo>
                  <a:pt x="0" y="188258"/>
                </a:moveTo>
                <a:lnTo>
                  <a:pt x="121024" y="349623"/>
                </a:lnTo>
                <a:lnTo>
                  <a:pt x="363071" y="0"/>
                </a:lnTo>
                <a:lnTo>
                  <a:pt x="134471" y="242047"/>
                </a:lnTo>
                <a:lnTo>
                  <a:pt x="0" y="188258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000100" y="4167225"/>
            <a:ext cx="363071" cy="349623"/>
          </a:xfrm>
          <a:custGeom>
            <a:avLst/>
            <a:gdLst>
              <a:gd name="connsiteX0" fmla="*/ 0 w 363071"/>
              <a:gd name="connsiteY0" fmla="*/ 188258 h 349623"/>
              <a:gd name="connsiteX1" fmla="*/ 121024 w 363071"/>
              <a:gd name="connsiteY1" fmla="*/ 349623 h 349623"/>
              <a:gd name="connsiteX2" fmla="*/ 363071 w 363071"/>
              <a:gd name="connsiteY2" fmla="*/ 0 h 349623"/>
              <a:gd name="connsiteX3" fmla="*/ 134471 w 363071"/>
              <a:gd name="connsiteY3" fmla="*/ 242047 h 349623"/>
              <a:gd name="connsiteX4" fmla="*/ 0 w 363071"/>
              <a:gd name="connsiteY4" fmla="*/ 188258 h 349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071" h="349623">
                <a:moveTo>
                  <a:pt x="0" y="188258"/>
                </a:moveTo>
                <a:lnTo>
                  <a:pt x="121024" y="349623"/>
                </a:lnTo>
                <a:lnTo>
                  <a:pt x="363071" y="0"/>
                </a:lnTo>
                <a:lnTo>
                  <a:pt x="134471" y="242047"/>
                </a:lnTo>
                <a:lnTo>
                  <a:pt x="0" y="188258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1000100" y="5024481"/>
            <a:ext cx="363071" cy="349623"/>
          </a:xfrm>
          <a:custGeom>
            <a:avLst/>
            <a:gdLst>
              <a:gd name="connsiteX0" fmla="*/ 0 w 363071"/>
              <a:gd name="connsiteY0" fmla="*/ 188258 h 349623"/>
              <a:gd name="connsiteX1" fmla="*/ 121024 w 363071"/>
              <a:gd name="connsiteY1" fmla="*/ 349623 h 349623"/>
              <a:gd name="connsiteX2" fmla="*/ 363071 w 363071"/>
              <a:gd name="connsiteY2" fmla="*/ 0 h 349623"/>
              <a:gd name="connsiteX3" fmla="*/ 134471 w 363071"/>
              <a:gd name="connsiteY3" fmla="*/ 242047 h 349623"/>
              <a:gd name="connsiteX4" fmla="*/ 0 w 363071"/>
              <a:gd name="connsiteY4" fmla="*/ 188258 h 349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071" h="349623">
                <a:moveTo>
                  <a:pt x="0" y="188258"/>
                </a:moveTo>
                <a:lnTo>
                  <a:pt x="121024" y="349623"/>
                </a:lnTo>
                <a:lnTo>
                  <a:pt x="363071" y="0"/>
                </a:lnTo>
                <a:lnTo>
                  <a:pt x="134471" y="242047"/>
                </a:lnTo>
                <a:lnTo>
                  <a:pt x="0" y="188258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1000100" y="5881737"/>
            <a:ext cx="363071" cy="349623"/>
          </a:xfrm>
          <a:custGeom>
            <a:avLst/>
            <a:gdLst>
              <a:gd name="connsiteX0" fmla="*/ 0 w 363071"/>
              <a:gd name="connsiteY0" fmla="*/ 188258 h 349623"/>
              <a:gd name="connsiteX1" fmla="*/ 121024 w 363071"/>
              <a:gd name="connsiteY1" fmla="*/ 349623 h 349623"/>
              <a:gd name="connsiteX2" fmla="*/ 363071 w 363071"/>
              <a:gd name="connsiteY2" fmla="*/ 0 h 349623"/>
              <a:gd name="connsiteX3" fmla="*/ 134471 w 363071"/>
              <a:gd name="connsiteY3" fmla="*/ 242047 h 349623"/>
              <a:gd name="connsiteX4" fmla="*/ 0 w 363071"/>
              <a:gd name="connsiteY4" fmla="*/ 188258 h 349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071" h="349623">
                <a:moveTo>
                  <a:pt x="0" y="188258"/>
                </a:moveTo>
                <a:lnTo>
                  <a:pt x="121024" y="349623"/>
                </a:lnTo>
                <a:lnTo>
                  <a:pt x="363071" y="0"/>
                </a:lnTo>
                <a:lnTo>
                  <a:pt x="134471" y="242047"/>
                </a:lnTo>
                <a:lnTo>
                  <a:pt x="0" y="188258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爆炸形 2 19"/>
          <p:cNvSpPr/>
          <p:nvPr/>
        </p:nvSpPr>
        <p:spPr>
          <a:xfrm rot="20192523">
            <a:off x="3386851" y="1281349"/>
            <a:ext cx="3320424" cy="2272237"/>
          </a:xfrm>
          <a:prstGeom prst="irregularSeal2">
            <a:avLst/>
          </a:prstGeom>
          <a:gradFill flip="none" rotWithShape="1">
            <a:gsLst>
              <a:gs pos="0">
                <a:srgbClr val="FF0000"/>
              </a:gs>
              <a:gs pos="51000">
                <a:srgbClr val="FFC000"/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Small Yet Powerful</a:t>
            </a:r>
            <a:endParaRPr lang="zh-CN" alt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285984" y="285728"/>
            <a:ext cx="4757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00B0F0"/>
                </a:solidFill>
              </a:rPr>
              <a:t>All In One, One For All</a:t>
            </a:r>
            <a:endParaRPr lang="zh-CN" altLang="en-US" sz="4000" dirty="0">
              <a:solidFill>
                <a:srgbClr val="00B0F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rot="16200000">
            <a:off x="6805326" y="4366421"/>
            <a:ext cx="11897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REBOL</a:t>
            </a:r>
            <a:endParaRPr lang="zh-CN" altLang="en-US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build="allAtOnce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2357422" y="1571612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Maintain</a:t>
            </a:r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2357422" y="3429000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Writeable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2357422" y="4357694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Succinct</a:t>
            </a:r>
          </a:p>
        </p:txBody>
      </p:sp>
      <p:sp>
        <p:nvSpPr>
          <p:cNvPr id="10" name="椭圆 9"/>
          <p:cNvSpPr/>
          <p:nvPr/>
        </p:nvSpPr>
        <p:spPr>
          <a:xfrm>
            <a:off x="71406" y="2500306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Literals</a:t>
            </a:r>
          </a:p>
        </p:txBody>
      </p:sp>
      <p:sp>
        <p:nvSpPr>
          <p:cNvPr id="11" name="椭圆 10"/>
          <p:cNvSpPr/>
          <p:nvPr/>
        </p:nvSpPr>
        <p:spPr>
          <a:xfrm>
            <a:off x="6929454" y="2500306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Dialecting</a:t>
            </a:r>
            <a:endParaRPr lang="en-US" altLang="zh-CN" dirty="0" smtClean="0"/>
          </a:p>
        </p:txBody>
      </p:sp>
      <p:sp>
        <p:nvSpPr>
          <p:cNvPr id="13" name="弧形 12"/>
          <p:cNvSpPr/>
          <p:nvPr/>
        </p:nvSpPr>
        <p:spPr>
          <a:xfrm>
            <a:off x="3000364" y="1857364"/>
            <a:ext cx="2428892" cy="1285884"/>
          </a:xfrm>
          <a:prstGeom prst="arc">
            <a:avLst/>
          </a:prstGeom>
          <a:ln>
            <a:headEnd type="arrow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弧形 13"/>
          <p:cNvSpPr/>
          <p:nvPr/>
        </p:nvSpPr>
        <p:spPr>
          <a:xfrm flipV="1">
            <a:off x="3000364" y="2428868"/>
            <a:ext cx="2428892" cy="1285884"/>
          </a:xfrm>
          <a:prstGeom prst="arc">
            <a:avLst/>
          </a:prstGeom>
          <a:ln>
            <a:headEnd type="arrow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/>
          <p:cNvSpPr/>
          <p:nvPr/>
        </p:nvSpPr>
        <p:spPr>
          <a:xfrm flipH="1">
            <a:off x="1142976" y="1857364"/>
            <a:ext cx="2428892" cy="1285884"/>
          </a:xfrm>
          <a:prstGeom prst="arc">
            <a:avLst/>
          </a:prstGeom>
          <a:ln>
            <a:headEnd type="arrow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/>
          <p:cNvSpPr/>
          <p:nvPr/>
        </p:nvSpPr>
        <p:spPr>
          <a:xfrm flipH="1" flipV="1">
            <a:off x="1142976" y="2428868"/>
            <a:ext cx="2428892" cy="1285884"/>
          </a:xfrm>
          <a:prstGeom prst="arc">
            <a:avLst/>
          </a:prstGeom>
          <a:ln>
            <a:headEnd type="arrow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10" idx="6"/>
          </p:cNvCxnSpPr>
          <p:nvPr/>
        </p:nvCxnSpPr>
        <p:spPr>
          <a:xfrm>
            <a:off x="1928794" y="2786058"/>
            <a:ext cx="428628" cy="1588"/>
          </a:xfrm>
          <a:prstGeom prst="straightConnector1">
            <a:avLst/>
          </a:prstGeom>
          <a:ln w="38100">
            <a:headEnd w="lg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2357422" y="642918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Parsing</a:t>
            </a:r>
          </a:p>
        </p:txBody>
      </p:sp>
      <p:sp>
        <p:nvSpPr>
          <p:cNvPr id="23" name="弧形 22"/>
          <p:cNvSpPr/>
          <p:nvPr/>
        </p:nvSpPr>
        <p:spPr>
          <a:xfrm flipH="1">
            <a:off x="928662" y="928670"/>
            <a:ext cx="2857520" cy="3214710"/>
          </a:xfrm>
          <a:prstGeom prst="arc">
            <a:avLst/>
          </a:prstGeom>
          <a:ln>
            <a:headEnd type="arrow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弧形 23"/>
          <p:cNvSpPr/>
          <p:nvPr/>
        </p:nvSpPr>
        <p:spPr>
          <a:xfrm>
            <a:off x="571504" y="928670"/>
            <a:ext cx="7286644" cy="3143272"/>
          </a:xfrm>
          <a:prstGeom prst="arc">
            <a:avLst>
              <a:gd name="adj1" fmla="val 16200000"/>
              <a:gd name="adj2" fmla="val 20017"/>
            </a:avLst>
          </a:prstGeom>
          <a:ln>
            <a:headEnd type="arrow" w="lg" len="med"/>
            <a:tailEnd type="arrow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714876" y="2500306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Abstraction</a:t>
            </a:r>
          </a:p>
        </p:txBody>
      </p:sp>
      <p:cxnSp>
        <p:nvCxnSpPr>
          <p:cNvPr id="42" name="直接箭头连接符 41"/>
          <p:cNvCxnSpPr/>
          <p:nvPr/>
        </p:nvCxnSpPr>
        <p:spPr>
          <a:xfrm rot="10800000">
            <a:off x="4214810" y="2786058"/>
            <a:ext cx="500066" cy="1588"/>
          </a:xfrm>
          <a:prstGeom prst="straightConnector1">
            <a:avLst/>
          </a:prstGeom>
          <a:ln w="38100">
            <a:headEnd w="lg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1" idx="2"/>
            <a:endCxn id="25" idx="6"/>
          </p:cNvCxnSpPr>
          <p:nvPr/>
        </p:nvCxnSpPr>
        <p:spPr>
          <a:xfrm rot="10800000">
            <a:off x="6572264" y="2786058"/>
            <a:ext cx="357190" cy="1588"/>
          </a:xfrm>
          <a:prstGeom prst="straightConnector1">
            <a:avLst/>
          </a:prstGeom>
          <a:ln w="38100">
            <a:headEnd w="lg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2357422" y="5286388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Bug-Free</a:t>
            </a:r>
          </a:p>
        </p:txBody>
      </p:sp>
      <p:sp>
        <p:nvSpPr>
          <p:cNvPr id="49" name="弧形 48"/>
          <p:cNvSpPr/>
          <p:nvPr/>
        </p:nvSpPr>
        <p:spPr>
          <a:xfrm flipH="1" flipV="1">
            <a:off x="714348" y="-214338"/>
            <a:ext cx="5143536" cy="6572296"/>
          </a:xfrm>
          <a:prstGeom prst="arc">
            <a:avLst>
              <a:gd name="adj1" fmla="val 10757042"/>
              <a:gd name="adj2" fmla="val 0"/>
            </a:avLst>
          </a:prstGeom>
          <a:ln>
            <a:headEnd type="arrow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357422" y="2500306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Readable</a:t>
            </a:r>
          </a:p>
        </p:txBody>
      </p:sp>
      <p:cxnSp>
        <p:nvCxnSpPr>
          <p:cNvPr id="66" name="直接箭头连接符 65"/>
          <p:cNvCxnSpPr>
            <a:stCxn id="50" idx="0"/>
          </p:cNvCxnSpPr>
          <p:nvPr/>
        </p:nvCxnSpPr>
        <p:spPr>
          <a:xfrm rot="16200000" flipV="1">
            <a:off x="3102759" y="2316949"/>
            <a:ext cx="357190" cy="9524"/>
          </a:xfrm>
          <a:prstGeom prst="straightConnector1">
            <a:avLst/>
          </a:prstGeom>
          <a:ln w="38100">
            <a:headEnd w="lg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弧形 67"/>
          <p:cNvSpPr/>
          <p:nvPr/>
        </p:nvSpPr>
        <p:spPr>
          <a:xfrm flipH="1" flipV="1">
            <a:off x="928662" y="1571612"/>
            <a:ext cx="2786082" cy="3071834"/>
          </a:xfrm>
          <a:prstGeom prst="arc">
            <a:avLst/>
          </a:prstGeom>
          <a:ln>
            <a:headEnd type="arrow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弧形 68"/>
          <p:cNvSpPr/>
          <p:nvPr/>
        </p:nvSpPr>
        <p:spPr>
          <a:xfrm flipV="1">
            <a:off x="2928926" y="1571612"/>
            <a:ext cx="2714644" cy="3071834"/>
          </a:xfrm>
          <a:prstGeom prst="arc">
            <a:avLst/>
          </a:prstGeom>
          <a:ln>
            <a:headEnd type="arrow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直接箭头连接符 76"/>
          <p:cNvCxnSpPr/>
          <p:nvPr/>
        </p:nvCxnSpPr>
        <p:spPr>
          <a:xfrm rot="5400000">
            <a:off x="3071406" y="5143115"/>
            <a:ext cx="428627" cy="793"/>
          </a:xfrm>
          <a:prstGeom prst="straightConnector1">
            <a:avLst/>
          </a:prstGeom>
          <a:ln w="38100">
            <a:headEnd w="lg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椭圆 79"/>
          <p:cNvSpPr/>
          <p:nvPr/>
        </p:nvSpPr>
        <p:spPr>
          <a:xfrm>
            <a:off x="5929322" y="3500438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GUI</a:t>
            </a:r>
          </a:p>
        </p:txBody>
      </p:sp>
      <p:sp>
        <p:nvSpPr>
          <p:cNvPr id="81" name="椭圆 80"/>
          <p:cNvSpPr/>
          <p:nvPr/>
        </p:nvSpPr>
        <p:spPr>
          <a:xfrm>
            <a:off x="5929322" y="4286256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Finance</a:t>
            </a:r>
          </a:p>
        </p:txBody>
      </p:sp>
      <p:sp>
        <p:nvSpPr>
          <p:cNvPr id="82" name="椭圆 81"/>
          <p:cNvSpPr/>
          <p:nvPr/>
        </p:nvSpPr>
        <p:spPr>
          <a:xfrm>
            <a:off x="5929322" y="5072074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Database</a:t>
            </a:r>
          </a:p>
        </p:txBody>
      </p:sp>
      <p:sp>
        <p:nvSpPr>
          <p:cNvPr id="85" name="椭圆 84"/>
          <p:cNvSpPr/>
          <p:nvPr/>
        </p:nvSpPr>
        <p:spPr>
          <a:xfrm>
            <a:off x="5929322" y="5857892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. . .</a:t>
            </a:r>
          </a:p>
        </p:txBody>
      </p:sp>
      <p:cxnSp>
        <p:nvCxnSpPr>
          <p:cNvPr id="86" name="直接箭头连接符 85"/>
          <p:cNvCxnSpPr/>
          <p:nvPr/>
        </p:nvCxnSpPr>
        <p:spPr>
          <a:xfrm rot="5400000">
            <a:off x="3072199" y="4214422"/>
            <a:ext cx="428630" cy="795"/>
          </a:xfrm>
          <a:prstGeom prst="straightConnector1">
            <a:avLst/>
          </a:prstGeom>
          <a:ln w="38100">
            <a:headEnd w="lg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弧形 88"/>
          <p:cNvSpPr/>
          <p:nvPr/>
        </p:nvSpPr>
        <p:spPr>
          <a:xfrm flipV="1">
            <a:off x="5500694" y="2428868"/>
            <a:ext cx="2428892" cy="1285884"/>
          </a:xfrm>
          <a:prstGeom prst="arc">
            <a:avLst>
              <a:gd name="adj1" fmla="val 19495383"/>
              <a:gd name="adj2" fmla="val 21558912"/>
            </a:avLst>
          </a:prstGeom>
          <a:ln>
            <a:solidFill>
              <a:srgbClr val="FFC000"/>
            </a:solidFill>
            <a:headEnd type="oval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弧形 89"/>
          <p:cNvSpPr/>
          <p:nvPr/>
        </p:nvSpPr>
        <p:spPr>
          <a:xfrm flipV="1">
            <a:off x="5653094" y="1000108"/>
            <a:ext cx="2419368" cy="4071966"/>
          </a:xfrm>
          <a:prstGeom prst="arc">
            <a:avLst>
              <a:gd name="adj1" fmla="val 18077866"/>
              <a:gd name="adj2" fmla="val 21338498"/>
            </a:avLst>
          </a:prstGeom>
          <a:ln>
            <a:solidFill>
              <a:srgbClr val="FFC000"/>
            </a:solidFill>
            <a:headEnd type="oval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弧形 90"/>
          <p:cNvSpPr/>
          <p:nvPr/>
        </p:nvSpPr>
        <p:spPr>
          <a:xfrm flipV="1">
            <a:off x="6019808" y="-285776"/>
            <a:ext cx="2481282" cy="6858048"/>
          </a:xfrm>
          <a:prstGeom prst="arc">
            <a:avLst>
              <a:gd name="adj1" fmla="val 16841579"/>
              <a:gd name="adj2" fmla="val 237117"/>
            </a:avLst>
          </a:prstGeom>
          <a:ln>
            <a:solidFill>
              <a:srgbClr val="FFC000"/>
            </a:solidFill>
            <a:headEnd type="oval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弧形 91"/>
          <p:cNvSpPr/>
          <p:nvPr/>
        </p:nvSpPr>
        <p:spPr>
          <a:xfrm flipV="1">
            <a:off x="5867408" y="571480"/>
            <a:ext cx="2419368" cy="5072098"/>
          </a:xfrm>
          <a:prstGeom prst="arc">
            <a:avLst>
              <a:gd name="adj1" fmla="val 17182741"/>
              <a:gd name="adj2" fmla="val 73057"/>
            </a:avLst>
          </a:prstGeom>
          <a:ln>
            <a:solidFill>
              <a:srgbClr val="FFC000"/>
            </a:solidFill>
            <a:headEnd type="oval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 rot="1543754">
            <a:off x="4451738" y="807638"/>
            <a:ext cx="4493538" cy="194190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8562240"/>
              </a:avLst>
            </a:prstTxWarp>
            <a:spAutoFit/>
          </a:bodyPr>
          <a:lstStyle/>
          <a:p>
            <a:pPr algn="ctr"/>
            <a:r>
              <a:rPr lang="en-US" altLang="zh-CN" sz="5400" b="1" spc="50" dirty="0" err="1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Mojo</a:t>
            </a:r>
            <a:r>
              <a:rPr lang="en-US" altLang="zh-CN" sz="5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of REBOL</a:t>
            </a:r>
            <a:endParaRPr lang="zh-CN" alt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5072066" y="1428736"/>
            <a:ext cx="1857388" cy="5715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Functions</a:t>
            </a:r>
          </a:p>
        </p:txBody>
      </p:sp>
      <p:cxnSp>
        <p:nvCxnSpPr>
          <p:cNvPr id="95" name="直接箭头连接符 94"/>
          <p:cNvCxnSpPr>
            <a:stCxn id="94" idx="4"/>
          </p:cNvCxnSpPr>
          <p:nvPr/>
        </p:nvCxnSpPr>
        <p:spPr>
          <a:xfrm rot="5400000">
            <a:off x="5679289" y="2178835"/>
            <a:ext cx="500066" cy="142876"/>
          </a:xfrm>
          <a:prstGeom prst="straightConnector1">
            <a:avLst/>
          </a:prstGeom>
          <a:ln w="38100">
            <a:headEnd w="lg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8" grpId="0" build="allAtOnce" animBg="1"/>
      <p:bldP spid="9" grpId="0" build="allAtOnce" animBg="1"/>
      <p:bldP spid="10" grpId="0" build="allAtOnce" animBg="1"/>
      <p:bldP spid="11" grpId="0" build="allAtOnce" animBg="1"/>
      <p:bldP spid="13" grpId="0" animBg="1"/>
      <p:bldP spid="14" grpId="0" animBg="1"/>
      <p:bldP spid="15" grpId="0" animBg="1"/>
      <p:bldP spid="16" grpId="0" animBg="1"/>
      <p:bldP spid="22" grpId="0" build="allAtOnce" animBg="1"/>
      <p:bldP spid="23" grpId="0" animBg="1"/>
      <p:bldP spid="24" grpId="0" animBg="1"/>
      <p:bldP spid="25" grpId="0" build="allAtOnce" animBg="1"/>
      <p:bldP spid="43" grpId="0" build="allAtOnce" animBg="1"/>
      <p:bldP spid="49" grpId="0" animBg="1"/>
      <p:bldP spid="50" grpId="0" build="allAtOnce" animBg="1"/>
      <p:bldP spid="68" grpId="0" animBg="1"/>
      <p:bldP spid="69" grpId="0" animBg="1"/>
      <p:bldP spid="80" grpId="0" build="allAtOnce" animBg="1"/>
      <p:bldP spid="81" grpId="0" build="allAtOnce" animBg="1"/>
      <p:bldP spid="82" grpId="0" build="allAtOnce" animBg="1"/>
      <p:bldP spid="85" grpId="0" build="allAtOnce" animBg="1"/>
      <p:bldP spid="89" grpId="0" animBg="1"/>
      <p:bldP spid="90" grpId="0" animBg="1"/>
      <p:bldP spid="91" grpId="0" animBg="1"/>
      <p:bldP spid="92" grpId="0" animBg="1"/>
      <p:bldP spid="94" grpId="0" build="allAtOnce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http://distilennui.com/photos/client-face-off21v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34" y="214314"/>
            <a:ext cx="5433801" cy="65008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68" y="0"/>
            <a:ext cx="4572032" cy="171448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Masks</a:t>
            </a:r>
            <a:b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2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What’s Under Them</a:t>
            </a:r>
            <a:endParaRPr lang="zh-CN" altLang="en-US" sz="27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5643570" y="2000264"/>
            <a:ext cx="3500430" cy="171448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Scripting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Language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5643602" y="2000240"/>
            <a:ext cx="3500430" cy="171448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Compiled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Language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643602" y="4071966"/>
            <a:ext cx="3500430" cy="171448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Dynamic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Language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5643602" y="4071942"/>
            <a:ext cx="3500430" cy="171448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Static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Language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  <p:bldP spid="9" grpId="0" build="allAtOnce" animBg="1"/>
      <p:bldP spid="10" grpId="0" build="allAtOnce" animBg="1"/>
      <p:bldP spid="11" grpId="0" build="allAtOnce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857224" y="1500174"/>
            <a:ext cx="2714644" cy="3857652"/>
          </a:xfrm>
          <a:prstGeom prst="roundRect">
            <a:avLst>
              <a:gd name="adj" fmla="val 8741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黑体" pitchFamily="2" charset="-122"/>
                <a:ea typeface="黑体" pitchFamily="2" charset="-122"/>
              </a:rPr>
              <a:t>Java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rot="5400000">
            <a:off x="-32" y="3429000"/>
            <a:ext cx="442915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857224" y="1500174"/>
            <a:ext cx="1357322" cy="38576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黑体" pitchFamily="2" charset="-122"/>
                <a:ea typeface="黑体" pitchFamily="2" charset="-122"/>
              </a:rPr>
              <a:t>Java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折角形 5"/>
          <p:cNvSpPr/>
          <p:nvPr/>
        </p:nvSpPr>
        <p:spPr>
          <a:xfrm>
            <a:off x="3643306" y="1500174"/>
            <a:ext cx="1357322" cy="3857652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JSR-223</a:t>
            </a:r>
          </a:p>
          <a:p>
            <a:pPr algn="ctr"/>
            <a:r>
              <a:rPr lang="zh-TW" altLang="en-US" sz="2000" dirty="0" smtClean="0">
                <a:latin typeface="+mj-lt"/>
                <a:ea typeface="黑体" pitchFamily="2" charset="-122"/>
              </a:rPr>
              <a:t>脚本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786050" y="2428868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3071802" y="2571744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2786050" y="3000372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786050" y="3571876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214546" y="3714752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27" idx="6"/>
          </p:cNvCxnSpPr>
          <p:nvPr/>
        </p:nvCxnSpPr>
        <p:spPr>
          <a:xfrm rot="10800000">
            <a:off x="3071802" y="3714752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2786050" y="4143380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2214546" y="4286256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30" idx="6"/>
          </p:cNvCxnSpPr>
          <p:nvPr/>
        </p:nvCxnSpPr>
        <p:spPr>
          <a:xfrm rot="10800000">
            <a:off x="3071802" y="4286256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786050" y="4714884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2214546" y="4857760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33" idx="6"/>
          </p:cNvCxnSpPr>
          <p:nvPr/>
        </p:nvCxnSpPr>
        <p:spPr>
          <a:xfrm rot="10800000">
            <a:off x="3071802" y="4857760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2786050" y="1857364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3071802" y="2000240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071802" y="3143248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rot="10800000">
            <a:off x="2214546" y="1998651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10800000">
            <a:off x="2214546" y="2570155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rot="10800000">
            <a:off x="2214546" y="3141659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rot="5400000">
            <a:off x="-642974" y="3429000"/>
            <a:ext cx="442915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571604" y="1500174"/>
            <a:ext cx="642942" cy="38576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折角形 5"/>
          <p:cNvSpPr/>
          <p:nvPr/>
        </p:nvSpPr>
        <p:spPr>
          <a:xfrm>
            <a:off x="3643306" y="1500174"/>
            <a:ext cx="2000264" cy="3857652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JSR-223</a:t>
            </a:r>
          </a:p>
          <a:p>
            <a:pPr algn="ctr"/>
            <a:r>
              <a:rPr lang="zh-TW" altLang="en-US" sz="2000" dirty="0" smtClean="0">
                <a:latin typeface="+mj-lt"/>
                <a:ea typeface="黑体" pitchFamily="2" charset="-122"/>
              </a:rPr>
              <a:t>脚本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786050" y="2428868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3071802" y="2571744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2786050" y="3000372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786050" y="3571876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214546" y="3714752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27" idx="6"/>
          </p:cNvCxnSpPr>
          <p:nvPr/>
        </p:nvCxnSpPr>
        <p:spPr>
          <a:xfrm rot="10800000">
            <a:off x="3071802" y="3714752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2786050" y="4143380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2214546" y="4286256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30" idx="6"/>
          </p:cNvCxnSpPr>
          <p:nvPr/>
        </p:nvCxnSpPr>
        <p:spPr>
          <a:xfrm rot="10800000">
            <a:off x="3071802" y="4286256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786050" y="4714884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2214546" y="4857760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33" idx="6"/>
          </p:cNvCxnSpPr>
          <p:nvPr/>
        </p:nvCxnSpPr>
        <p:spPr>
          <a:xfrm rot="10800000">
            <a:off x="3071802" y="4857760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2786050" y="1857364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3071802" y="2000240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071802" y="3143248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rot="10800000">
            <a:off x="2214546" y="1998651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10800000">
            <a:off x="2214546" y="2570155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rot="10800000">
            <a:off x="2214546" y="3141659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rot="5400000">
            <a:off x="2428860" y="3429000"/>
            <a:ext cx="4429156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571604" y="1500174"/>
            <a:ext cx="642942" cy="38576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折角形 5"/>
          <p:cNvSpPr/>
          <p:nvPr/>
        </p:nvSpPr>
        <p:spPr>
          <a:xfrm>
            <a:off x="3643306" y="1500174"/>
            <a:ext cx="1000132" cy="3857652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JSR-223</a:t>
            </a:r>
          </a:p>
          <a:p>
            <a:pPr algn="ctr"/>
            <a:r>
              <a:rPr lang="zh-TW" altLang="en-US" sz="2000" dirty="0" smtClean="0">
                <a:latin typeface="+mj-lt"/>
                <a:ea typeface="黑体" pitchFamily="2" charset="-122"/>
              </a:rPr>
              <a:t>脚本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786050" y="2428868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3071802" y="2571744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2786050" y="3000372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786050" y="3571876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2214546" y="3714752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27" idx="6"/>
          </p:cNvCxnSpPr>
          <p:nvPr/>
        </p:nvCxnSpPr>
        <p:spPr>
          <a:xfrm rot="10800000">
            <a:off x="3071802" y="3714752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2786050" y="4143380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2214546" y="4286256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30" idx="6"/>
          </p:cNvCxnSpPr>
          <p:nvPr/>
        </p:nvCxnSpPr>
        <p:spPr>
          <a:xfrm rot="10800000">
            <a:off x="3071802" y="4286256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786050" y="4714884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2214546" y="4857760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33" idx="6"/>
          </p:cNvCxnSpPr>
          <p:nvPr/>
        </p:nvCxnSpPr>
        <p:spPr>
          <a:xfrm rot="10800000">
            <a:off x="3071802" y="4857760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2786050" y="1857364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3071802" y="2000240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071802" y="3143248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rot="10800000">
            <a:off x="2214546" y="1998651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10800000">
            <a:off x="2214546" y="2570155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rot="10800000">
            <a:off x="2214546" y="3141659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折角形 23"/>
          <p:cNvSpPr/>
          <p:nvPr/>
        </p:nvSpPr>
        <p:spPr>
          <a:xfrm>
            <a:off x="6215074" y="1500174"/>
            <a:ext cx="1000132" cy="1500198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Domain1</a:t>
            </a:r>
          </a:p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DSL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286380" y="2428868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>
            <a:off x="4714876" y="2571744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5286380" y="1857364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5572132" y="2000240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rot="10800000">
            <a:off x="4714876" y="1998651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5572132" y="2571744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折角形 46"/>
          <p:cNvSpPr/>
          <p:nvPr/>
        </p:nvSpPr>
        <p:spPr>
          <a:xfrm>
            <a:off x="6215074" y="3786190"/>
            <a:ext cx="1000132" cy="1500198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Domain</a:t>
            </a:r>
          </a:p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2</a:t>
            </a:r>
          </a:p>
          <a:p>
            <a:pPr algn="ctr"/>
            <a:r>
              <a:rPr lang="en-US" altLang="zh-CN" sz="2000" dirty="0" smtClean="0">
                <a:latin typeface="+mj-lt"/>
                <a:ea typeface="黑体" pitchFamily="2" charset="-122"/>
              </a:rPr>
              <a:t>DSL</a:t>
            </a:r>
            <a:endParaRPr lang="zh-CN" altLang="en-US" sz="2000" dirty="0">
              <a:latin typeface="+mj-lt"/>
              <a:ea typeface="黑体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286380" y="4714884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>
            <a:off x="4714876" y="4857760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>
            <a:off x="5286380" y="4143380"/>
            <a:ext cx="285752" cy="2857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/>
          <p:cNvCxnSpPr/>
          <p:nvPr/>
        </p:nvCxnSpPr>
        <p:spPr>
          <a:xfrm>
            <a:off x="5572132" y="4286256"/>
            <a:ext cx="5715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rot="10800000">
            <a:off x="4714876" y="4284667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5572132" y="4857760"/>
            <a:ext cx="571504" cy="158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圆角矩形 57"/>
          <p:cNvSpPr/>
          <p:nvPr/>
        </p:nvSpPr>
        <p:spPr>
          <a:xfrm>
            <a:off x="6215074" y="500042"/>
            <a:ext cx="1000132" cy="7143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Editor 1</a:t>
            </a:r>
            <a:endParaRPr lang="zh-CN" altLang="en-US" dirty="0"/>
          </a:p>
        </p:txBody>
      </p:sp>
      <p:sp>
        <p:nvSpPr>
          <p:cNvPr id="59" name="圆角矩形 58"/>
          <p:cNvSpPr/>
          <p:nvPr/>
        </p:nvSpPr>
        <p:spPr>
          <a:xfrm>
            <a:off x="6215074" y="5572140"/>
            <a:ext cx="1000132" cy="7143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Editor 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1164</Words>
  <Application>Microsoft Office PowerPoint</Application>
  <PresentationFormat>全屏显示(4:3)</PresentationFormat>
  <Paragraphs>559</Paragraphs>
  <Slides>113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14" baseType="lpstr">
      <vt:lpstr>Office 主题</vt:lpstr>
      <vt:lpstr>PowerPoint 演示文稿</vt:lpstr>
      <vt:lpstr>做投影片就像做生鱼片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生鱼片三要素</vt:lpstr>
      <vt:lpstr>PowerPoint 演示文稿</vt:lpstr>
      <vt:lpstr>PowerPoint 演示文稿</vt:lpstr>
      <vt:lpstr>目标听众正确</vt:lpstr>
      <vt:lpstr>精简</vt:lpstr>
      <vt:lpstr>说故事</vt:lpstr>
      <vt:lpstr>一份简报的内容 相当于书的一章</vt:lpstr>
      <vt:lpstr>7</vt:lpstr>
      <vt:lpstr>简报时间应小于           分钟</vt:lpstr>
      <vt:lpstr>「材料」总结</vt:lpstr>
      <vt:lpstr>2. 结构</vt:lpstr>
      <vt:lpstr>结构化 + 扁平化</vt:lpstr>
      <vt:lpstr>不要采用树状结构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投影片修辞学？</vt:lpstr>
      <vt:lpstr>PowerPoint 演示文稿</vt:lpstr>
      <vt:lpstr>页面属性</vt:lpstr>
      <vt:lpstr>页面属性</vt:lpstr>
      <vt:lpstr>页面属性</vt:lpstr>
      <vt:lpstr>页面属性比例</vt:lpstr>
      <vt:lpstr>「结构」总结</vt:lpstr>
      <vt:lpstr>3. 修饰</vt:lpstr>
      <vt:lpstr>PowerPoint 演示文稿</vt:lpstr>
      <vt:lpstr>“许多女明星在化妆前后 简直判若两人！”  - 台湾综艺节目主持人 -</vt:lpstr>
      <vt:lpstr>PowerPoint 演示文稿</vt:lpstr>
      <vt:lpstr>图片的作用</vt:lpstr>
      <vt:lpstr>小心使用图片</vt:lpstr>
      <vt:lpstr>PowerPoint 演示文稿</vt:lpstr>
      <vt:lpstr>色</vt:lpstr>
      <vt:lpstr>色盲測試</vt:lpstr>
      <vt:lpstr>近視測試</vt:lpstr>
      <vt:lpstr>如何找适合的图片</vt:lpstr>
      <vt:lpstr>图片联想范例</vt:lpstr>
      <vt:lpstr>美</vt:lpstr>
      <vt:lpstr>PowerPoint 演示文稿</vt:lpstr>
      <vt:lpstr>放松</vt:lpstr>
      <vt:lpstr>停留</vt:lpstr>
      <vt:lpstr>PowerPoint 演示文稿</vt:lpstr>
      <vt:lpstr>PowerPoint 演示文稿</vt:lpstr>
      <vt:lpstr>Using C/C++,  You Might Shoot Yourself  In The Foot</vt:lpstr>
      <vt:lpstr>软件开发的三大愿望</vt:lpstr>
      <vt:lpstr>闭眼指数!?</vt:lpstr>
      <vt:lpstr>闭眼指数</vt:lpstr>
      <vt:lpstr>当閉眼指數逼近1的时候…</vt:lpstr>
      <vt:lpstr>重新组织</vt:lpstr>
      <vt:lpstr>视觉刺激</vt:lpstr>
      <vt:lpstr>讲笑话!!!</vt:lpstr>
      <vt:lpstr>互动</vt:lpstr>
      <vt:lpstr>真的沒辦法了！</vt:lpstr>
      <vt:lpstr>休息片刻</vt:lpstr>
      <vt:lpstr>「修饰」总结</vt:lpstr>
      <vt:lpstr>后面全都是范例…</vt:lpstr>
      <vt:lpstr>首页范例</vt:lpstr>
      <vt:lpstr>PowerPoint 演示文稿</vt:lpstr>
      <vt:lpstr>PowerPoint 演示文稿</vt:lpstr>
      <vt:lpstr>PowerPoint 演示文稿</vt:lpstr>
      <vt:lpstr>尾页范例</vt:lpstr>
      <vt:lpstr>PowerPoint 演示文稿</vt:lpstr>
      <vt:lpstr>PowerPoint 演示文稿</vt:lpstr>
      <vt:lpstr>破题范例</vt:lpstr>
      <vt:lpstr>13 Years ago Java Was Born</vt:lpstr>
      <vt:lpstr>Java Consists of  3 Parts</vt:lpstr>
      <vt:lpstr>After 13 Years Java Becomes…</vt:lpstr>
      <vt:lpstr>Language Is Old</vt:lpstr>
      <vt:lpstr>VMs are Strong</vt:lpstr>
      <vt:lpstr>Libraries are Wealthy</vt:lpstr>
      <vt:lpstr>Java Platform Needs A New Language</vt:lpstr>
      <vt:lpstr>PowerPoint 演示文稿</vt:lpstr>
      <vt:lpstr>PowerPoint 演示文稿</vt:lpstr>
      <vt:lpstr>Have a Toast to Scala</vt:lpstr>
      <vt:lpstr>名言引用 范例</vt:lpstr>
      <vt:lpstr>PowerPoint 演示文稿</vt:lpstr>
      <vt:lpstr>名言引用的布局模式</vt:lpstr>
      <vt:lpstr>底图+文字 范例</vt:lpstr>
      <vt:lpstr>PowerPoint 演示文稿</vt:lpstr>
      <vt:lpstr>PowerPoint 演示文稿</vt:lpstr>
      <vt:lpstr>PowerPoint 演示文稿</vt:lpstr>
      <vt:lpstr>模仿范例</vt:lpstr>
      <vt:lpstr>PowerPoint 演示文稿</vt:lpstr>
      <vt:lpstr>PowerPoint 演示文稿</vt:lpstr>
      <vt:lpstr>动画范例</vt:lpstr>
      <vt:lpstr>PowerPoint 演示文稿</vt:lpstr>
      <vt:lpstr>PowerPoint 演示文稿</vt:lpstr>
      <vt:lpstr>Two Masks and What’s Under Them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ICON范例</vt:lpstr>
      <vt:lpstr>PowerPoint 演示文稿</vt:lpstr>
      <vt:lpstr>步骤范例</vt:lpstr>
      <vt:lpstr>PowerPoint 演示文稿</vt:lpstr>
      <vt:lpstr>PowerPoint 演示文稿</vt:lpstr>
      <vt:lpstr>PowerPoint 演示文稿</vt:lpstr>
      <vt:lpstr>架构图范例</vt:lpstr>
      <vt:lpstr>PowerPoint 演示文稿</vt:lpstr>
      <vt:lpstr>PowerPoint 演示文稿</vt:lpstr>
      <vt:lpstr>从上述众多范例中 学到什么？</vt:lpstr>
      <vt:lpstr>「尼古丁+咖啡因」总结(1) 简报制作过程</vt:lpstr>
      <vt:lpstr>「尼古丁+咖啡因」总结(2) 关键事项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微软用户</cp:lastModifiedBy>
  <cp:revision>690</cp:revision>
  <dcterms:modified xsi:type="dcterms:W3CDTF">2011-04-16T16:50:29Z</dcterms:modified>
</cp:coreProperties>
</file>